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2" r:id="rId4"/>
    <p:sldMasterId id="214748365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6858000" cx="9144000"/>
  <p:notesSz cx="6858000" cy="9144000"/>
  <p:embeddedFontLst>
    <p:embeddedFont>
      <p:font typeface="Helvetica Neue"/>
      <p:regular r:id="rId27"/>
      <p:bold r:id="rId28"/>
      <p:italic r:id="rId29"/>
      <p:boldItalic r:id="rId30"/>
    </p:embeddedFont>
    <p:embeddedFont>
      <p:font typeface="Helvetica Neue Light"/>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DFEEE5B-006A-48F6-AFC3-57CF02A96E16}">
  <a:tblStyle styleId="{EDFEEE5B-006A-48F6-AFC3-57CF02A96E16}"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HelveticaNeue-bold.fntdata"/><Relationship Id="rId27" Type="http://schemas.openxmlformats.org/officeDocument/2006/relationships/font" Target="fonts/HelveticaNeue-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HelveticaNeue-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HelveticaNeueLight-regular.fntdata"/><Relationship Id="rId30" Type="http://schemas.openxmlformats.org/officeDocument/2006/relationships/font" Target="fonts/HelveticaNeue-boldItalic.fntdata"/><Relationship Id="rId11" Type="http://schemas.openxmlformats.org/officeDocument/2006/relationships/slide" Target="slides/slide5.xml"/><Relationship Id="rId33" Type="http://schemas.openxmlformats.org/officeDocument/2006/relationships/font" Target="fonts/HelveticaNeueLight-italic.fntdata"/><Relationship Id="rId10" Type="http://schemas.openxmlformats.org/officeDocument/2006/relationships/slide" Target="slides/slide4.xml"/><Relationship Id="rId32" Type="http://schemas.openxmlformats.org/officeDocument/2006/relationships/font" Target="fonts/HelveticaNeueLight-bold.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HelveticaNeueLight-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Shape 6"/>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 name="Shape 26"/>
        <p:cNvGrpSpPr/>
        <p:nvPr/>
      </p:nvGrpSpPr>
      <p:grpSpPr>
        <a:xfrm>
          <a:off x="0" y="0"/>
          <a:ext cx="0" cy="0"/>
          <a:chOff x="0" y="0"/>
          <a:chExt cx="0" cy="0"/>
        </a:xfrm>
      </p:grpSpPr>
      <p:sp>
        <p:nvSpPr>
          <p:cNvPr id="27" name="Shape 2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 name="Shape 28"/>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9" name="Shape 29"/>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Shape 197"/>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98" name="Shape 198"/>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Shape 203"/>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Justin</a:t>
            </a:r>
            <a:endParaRPr b="0" i="0" sz="1200" u="none" cap="none" strike="noStrike">
              <a:solidFill>
                <a:schemeClr val="dk1"/>
              </a:solidFill>
              <a:latin typeface="Calibri"/>
              <a:ea typeface="Calibri"/>
              <a:cs typeface="Calibri"/>
              <a:sym typeface="Calibri"/>
            </a:endParaRPr>
          </a:p>
        </p:txBody>
      </p:sp>
      <p:sp>
        <p:nvSpPr>
          <p:cNvPr id="204" name="Shape 204"/>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Shape 211"/>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12" name="Shape 212"/>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220" name="Shape 220"/>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Shape 229"/>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Justin</a:t>
            </a:r>
            <a:endParaRPr b="0" i="0" sz="1200" u="none" cap="none" strike="noStrike">
              <a:solidFill>
                <a:schemeClr val="dk1"/>
              </a:solidFill>
              <a:latin typeface="Calibri"/>
              <a:ea typeface="Calibri"/>
              <a:cs typeface="Calibri"/>
              <a:sym typeface="Calibri"/>
            </a:endParaRPr>
          </a:p>
        </p:txBody>
      </p:sp>
      <p:sp>
        <p:nvSpPr>
          <p:cNvPr id="230" name="Shape 230"/>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Shape 236"/>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237" name="Shape 23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 name="Shape 243"/>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44" name="Shape 244"/>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Shape 24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Shape 249"/>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50" name="Shape 250"/>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 name="Shape 257"/>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58" name="Shape 258"/>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Shape 26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Shape 265"/>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66" name="Shape 266"/>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 name="Shape 38"/>
        <p:cNvGrpSpPr/>
        <p:nvPr/>
      </p:nvGrpSpPr>
      <p:grpSpPr>
        <a:xfrm>
          <a:off x="0" y="0"/>
          <a:ext cx="0" cy="0"/>
          <a:chOff x="0" y="0"/>
          <a:chExt cx="0" cy="0"/>
        </a:xfrm>
      </p:grpSpPr>
      <p:sp>
        <p:nvSpPr>
          <p:cNvPr id="39" name="Shape 3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 name="Shape 40"/>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1" name="Shape 41"/>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 name="Shape 273"/>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74" name="Shape 274"/>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 name="Shape 44"/>
        <p:cNvGrpSpPr/>
        <p:nvPr/>
      </p:nvGrpSpPr>
      <p:grpSpPr>
        <a:xfrm>
          <a:off x="0" y="0"/>
          <a:ext cx="0" cy="0"/>
          <a:chOff x="0" y="0"/>
          <a:chExt cx="0" cy="0"/>
        </a:xfrm>
      </p:grpSpPr>
      <p:sp>
        <p:nvSpPr>
          <p:cNvPr id="45" name="Shape 4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 name="Shape 46"/>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Matt</a:t>
            </a:r>
            <a:endParaRPr b="0" i="0" sz="1200" u="none" cap="none" strike="noStrike">
              <a:solidFill>
                <a:schemeClr val="dk1"/>
              </a:solidFill>
              <a:latin typeface="Calibri"/>
              <a:ea typeface="Calibri"/>
              <a:cs typeface="Calibri"/>
              <a:sym typeface="Calibri"/>
            </a:endParaRPr>
          </a:p>
        </p:txBody>
      </p:sp>
      <p:sp>
        <p:nvSpPr>
          <p:cNvPr id="47" name="Shape 47"/>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 name="Shape 54"/>
        <p:cNvGrpSpPr/>
        <p:nvPr/>
      </p:nvGrpSpPr>
      <p:grpSpPr>
        <a:xfrm>
          <a:off x="0" y="0"/>
          <a:ext cx="0" cy="0"/>
          <a:chOff x="0" y="0"/>
          <a:chExt cx="0" cy="0"/>
        </a:xfrm>
      </p:grpSpPr>
      <p:sp>
        <p:nvSpPr>
          <p:cNvPr id="55" name="Shape 5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 name="Shape 56"/>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7" name="Shape 57"/>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Shape 6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 name="Shape 62"/>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Colton</a:t>
            </a:r>
            <a:endParaRPr b="0" i="0" sz="1200" u="none" cap="none" strike="noStrike">
              <a:solidFill>
                <a:schemeClr val="dk1"/>
              </a:solidFill>
              <a:latin typeface="Calibri"/>
              <a:ea typeface="Calibri"/>
              <a:cs typeface="Calibri"/>
              <a:sym typeface="Calibri"/>
            </a:endParaRPr>
          </a:p>
        </p:txBody>
      </p:sp>
      <p:sp>
        <p:nvSpPr>
          <p:cNvPr id="63" name="Shape 63"/>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 name="Shape 97"/>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Matt</a:t>
            </a:r>
            <a:endParaRPr b="0" i="0" sz="1200" u="none" cap="none" strike="noStrike">
              <a:solidFill>
                <a:schemeClr val="dk1"/>
              </a:solidFill>
              <a:latin typeface="Calibri"/>
              <a:ea typeface="Calibri"/>
              <a:cs typeface="Calibri"/>
              <a:sym typeface="Calibri"/>
            </a:endParaRPr>
          </a:p>
        </p:txBody>
      </p:sp>
      <p:sp>
        <p:nvSpPr>
          <p:cNvPr id="98" name="Shape 98"/>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rPr lang="en-US"/>
              <a:t>Justin</a:t>
            </a:r>
            <a:endParaRPr/>
          </a:p>
        </p:txBody>
      </p:sp>
      <p:sp>
        <p:nvSpPr>
          <p:cNvPr id="125" name="Shape 125"/>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57" name="Shape 157"/>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rPr lang="en-US"/>
              <a:t>Colton</a:t>
            </a:r>
            <a:endParaRPr/>
          </a:p>
        </p:txBody>
      </p:sp>
      <p:sp>
        <p:nvSpPr>
          <p:cNvPr id="158" name="Shape 158"/>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 name="Shape 164"/>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Calibri"/>
              <a:buNone/>
            </a:pPr>
            <a:r>
              <a:rPr lang="en-US"/>
              <a:t>Patrick</a:t>
            </a:r>
            <a:endParaRPr b="0" i="0" sz="1200" u="none" cap="none" strike="noStrike">
              <a:solidFill>
                <a:schemeClr val="dk1"/>
              </a:solidFill>
              <a:latin typeface="Calibri"/>
              <a:ea typeface="Calibri"/>
              <a:cs typeface="Calibri"/>
              <a:sym typeface="Calibri"/>
            </a:endParaRPr>
          </a:p>
        </p:txBody>
      </p:sp>
      <p:sp>
        <p:nvSpPr>
          <p:cNvPr id="165" name="Shape 165"/>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rgbClr val="000000"/>
              </a:buClr>
              <a:buSzPts val="1200"/>
              <a:buFont typeface="Arial"/>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10" name="Shape 1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p:cSld name="1_Title and Content">
    <p:spTree>
      <p:nvGrpSpPr>
        <p:cNvPr id="13" name="Shape 13"/>
        <p:cNvGrpSpPr/>
        <p:nvPr/>
      </p:nvGrpSpPr>
      <p:grpSpPr>
        <a:xfrm>
          <a:off x="0" y="0"/>
          <a:ext cx="0" cy="0"/>
          <a:chOff x="0" y="0"/>
          <a:chExt cx="0" cy="0"/>
        </a:xfrm>
      </p:grpSpPr>
      <p:sp>
        <p:nvSpPr>
          <p:cNvPr id="14" name="Shape 14"/>
          <p:cNvSpPr txBox="1"/>
          <p:nvPr>
            <p:ph type="title"/>
          </p:nvPr>
        </p:nvSpPr>
        <p:spPr>
          <a:xfrm>
            <a:off x="0" y="3029595"/>
            <a:ext cx="9144000" cy="641700"/>
          </a:xfrm>
          <a:prstGeom prst="rect">
            <a:avLst/>
          </a:prstGeom>
          <a:solidFill>
            <a:srgbClr val="F2F2F2"/>
          </a:solidFill>
          <a:ln cap="flat" cmpd="sng" w="9525">
            <a:solidFill>
              <a:srgbClr val="F2F2F2"/>
            </a:solidFill>
            <a:prstDash val="solid"/>
            <a:round/>
            <a:headEnd len="sm" w="sm" type="none"/>
            <a:tailEnd len="sm" w="sm" type="none"/>
          </a:ln>
        </p:spPr>
        <p:txBody>
          <a:bodyPr anchorCtr="0" anchor="ctr" bIns="45700" lIns="91425" spcFirstLastPara="1" rIns="91425" wrap="square" tIns="45700"/>
          <a:lstStyle>
            <a:lvl1pPr lvl="0" marR="0" rtl="0" algn="l">
              <a:lnSpc>
                <a:spcPct val="90000"/>
              </a:lnSpc>
              <a:spcBef>
                <a:spcPts val="0"/>
              </a:spcBef>
              <a:spcAft>
                <a:spcPts val="0"/>
              </a:spcAft>
              <a:buClr>
                <a:srgbClr val="B40537"/>
              </a:buClr>
              <a:buSzPts val="2800"/>
              <a:buFont typeface="Helvetica Neue"/>
              <a:buNone/>
              <a:defRPr b="1" i="0" sz="2800" u="none" cap="none" strike="noStrike">
                <a:solidFill>
                  <a:srgbClr val="B40537"/>
                </a:solidFill>
                <a:latin typeface="Helvetica Neue"/>
                <a:ea typeface="Helvetica Neue"/>
                <a:cs typeface="Helvetica Neue"/>
                <a:sym typeface="Helvetica Neue"/>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5" name="Shape 15"/>
          <p:cNvSpPr txBox="1"/>
          <p:nvPr/>
        </p:nvSpPr>
        <p:spPr>
          <a:xfrm>
            <a:off x="0" y="0"/>
            <a:ext cx="9144000" cy="40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7F7F7F"/>
              </a:buClr>
              <a:buSzPts val="2000"/>
              <a:buFont typeface="Arial"/>
              <a:buNone/>
            </a:pPr>
            <a:r>
              <a:t/>
            </a:r>
            <a:endParaRPr b="1" sz="2000">
              <a:solidFill>
                <a:srgbClr val="7F7F7F"/>
              </a:solidFill>
              <a:latin typeface="Helvetica Neue"/>
              <a:ea typeface="Helvetica Neue"/>
              <a:cs typeface="Helvetica Neue"/>
              <a:sym typeface="Helvetica Neue"/>
            </a:endParaRPr>
          </a:p>
        </p:txBody>
      </p:sp>
      <p:cxnSp>
        <p:nvCxnSpPr>
          <p:cNvPr id="16" name="Shape 16"/>
          <p:cNvCxnSpPr/>
          <p:nvPr/>
        </p:nvCxnSpPr>
        <p:spPr>
          <a:xfrm>
            <a:off x="0" y="430112"/>
            <a:ext cx="9144000" cy="0"/>
          </a:xfrm>
          <a:prstGeom prst="straightConnector1">
            <a:avLst/>
          </a:prstGeom>
          <a:noFill/>
          <a:ln cap="flat" cmpd="sng" w="12700">
            <a:solidFill>
              <a:srgbClr val="A5A5A5"/>
            </a:solidFill>
            <a:prstDash val="solid"/>
            <a:miter lim="800000"/>
            <a:headEnd len="sm" w="sm" type="none"/>
            <a:tailEnd len="sm" w="sm" type="none"/>
          </a:ln>
        </p:spPr>
      </p:cxnSp>
      <p:sp>
        <p:nvSpPr>
          <p:cNvPr id="17" name="Shape 17"/>
          <p:cNvSpPr txBox="1"/>
          <p:nvPr/>
        </p:nvSpPr>
        <p:spPr>
          <a:xfrm>
            <a:off x="8686824" y="6519446"/>
            <a:ext cx="457200" cy="307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b="1" lang="en-US" sz="1400">
                <a:solidFill>
                  <a:schemeClr val="lt1"/>
                </a:solidFill>
                <a:latin typeface="Helvetica Neue"/>
                <a:ea typeface="Helvetica Neue"/>
                <a:cs typeface="Helvetica Neue"/>
                <a:sym typeface="Helvetica Neue"/>
              </a:rPr>
              <a:t>‹#›</a:t>
            </a:fld>
            <a:endParaRPr b="1" sz="1400">
              <a:solidFill>
                <a:schemeClr val="lt1"/>
              </a:solidFill>
              <a:latin typeface="Helvetica Neue"/>
              <a:ea typeface="Helvetica Neue"/>
              <a:cs typeface="Helvetica Neue"/>
              <a:sym typeface="Helvetica Neu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18" name="Shape 18"/>
        <p:cNvGrpSpPr/>
        <p:nvPr/>
      </p:nvGrpSpPr>
      <p:grpSpPr>
        <a:xfrm>
          <a:off x="0" y="0"/>
          <a:ext cx="0" cy="0"/>
          <a:chOff x="0" y="0"/>
          <a:chExt cx="0" cy="0"/>
        </a:xfrm>
      </p:grpSpPr>
      <p:sp>
        <p:nvSpPr>
          <p:cNvPr id="19" name="Shape 19"/>
          <p:cNvSpPr txBox="1"/>
          <p:nvPr>
            <p:ph type="title"/>
          </p:nvPr>
        </p:nvSpPr>
        <p:spPr>
          <a:xfrm>
            <a:off x="1" y="0"/>
            <a:ext cx="8317800" cy="386100"/>
          </a:xfrm>
          <a:prstGeom prst="rect">
            <a:avLst/>
          </a:prstGeom>
          <a:solidFill>
            <a:srgbClr val="F2F2F2"/>
          </a:solidFill>
          <a:ln cap="flat" cmpd="sng" w="9525">
            <a:solidFill>
              <a:srgbClr val="F2F2F2"/>
            </a:solidFill>
            <a:prstDash val="solid"/>
            <a:round/>
            <a:headEnd len="sm" w="sm" type="none"/>
            <a:tailEnd len="sm" w="sm" type="none"/>
          </a:ln>
        </p:spPr>
        <p:txBody>
          <a:bodyPr anchorCtr="0" anchor="t" bIns="45700" lIns="91425" spcFirstLastPara="1" rIns="91425" wrap="square" tIns="45700"/>
          <a:lstStyle>
            <a:lvl1pPr lvl="0" marR="0" rtl="0" algn="l">
              <a:lnSpc>
                <a:spcPct val="90000"/>
              </a:lnSpc>
              <a:spcBef>
                <a:spcPts val="0"/>
              </a:spcBef>
              <a:spcAft>
                <a:spcPts val="0"/>
              </a:spcAft>
              <a:buClr>
                <a:srgbClr val="B40537"/>
              </a:buClr>
              <a:buSzPts val="2400"/>
              <a:buFont typeface="Helvetica Neue"/>
              <a:buNone/>
              <a:defRPr b="1" i="0" sz="2400" u="none" cap="none" strike="noStrike">
                <a:solidFill>
                  <a:srgbClr val="B40537"/>
                </a:solidFill>
                <a:latin typeface="Helvetica Neue"/>
                <a:ea typeface="Helvetica Neue"/>
                <a:cs typeface="Helvetica Neue"/>
                <a:sym typeface="Helvetica Neue"/>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0" name="Shape 20"/>
          <p:cNvSpPr txBox="1"/>
          <p:nvPr>
            <p:ph idx="1" type="body"/>
          </p:nvPr>
        </p:nvSpPr>
        <p:spPr>
          <a:xfrm>
            <a:off x="156702" y="1031631"/>
            <a:ext cx="8771700" cy="5172600"/>
          </a:xfrm>
          <a:prstGeom prst="rect">
            <a:avLst/>
          </a:prstGeom>
          <a:noFill/>
          <a:ln>
            <a:noFill/>
          </a:ln>
        </p:spPr>
        <p:txBody>
          <a:bodyPr anchorCtr="0" anchor="t" bIns="45700" lIns="91425" spcFirstLastPara="1" rIns="91425" wrap="square" tIns="45700"/>
          <a:lstStyle>
            <a:lvl1pPr indent="-355600" lvl="0" marL="457200" marR="0" rtl="0" algn="l">
              <a:lnSpc>
                <a:spcPct val="90000"/>
              </a:lnSpc>
              <a:spcBef>
                <a:spcPts val="10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1pPr>
            <a:lvl2pPr indent="-355600" lvl="1" marL="914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 name="Shape 21"/>
          <p:cNvSpPr txBox="1"/>
          <p:nvPr/>
        </p:nvSpPr>
        <p:spPr>
          <a:xfrm>
            <a:off x="8686824" y="6519446"/>
            <a:ext cx="457200" cy="307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b="1" lang="en-US" sz="1400">
                <a:solidFill>
                  <a:schemeClr val="lt1"/>
                </a:solidFill>
                <a:latin typeface="Helvetica Neue"/>
                <a:ea typeface="Helvetica Neue"/>
                <a:cs typeface="Helvetica Neue"/>
                <a:sym typeface="Helvetica Neue"/>
              </a:rPr>
              <a:t>‹#›</a:t>
            </a:fld>
            <a:endParaRPr b="1" sz="1400">
              <a:solidFill>
                <a:schemeClr val="lt1"/>
              </a:solidFill>
              <a:latin typeface="Helvetica Neue"/>
              <a:ea typeface="Helvetica Neue"/>
              <a:cs typeface="Helvetica Neue"/>
              <a:sym typeface="Helvetica Neue"/>
            </a:endParaRPr>
          </a:p>
        </p:txBody>
      </p:sp>
      <p:sp>
        <p:nvSpPr>
          <p:cNvPr id="22" name="Shape 22"/>
          <p:cNvSpPr/>
          <p:nvPr/>
        </p:nvSpPr>
        <p:spPr>
          <a:xfrm>
            <a:off x="8317735" y="0"/>
            <a:ext cx="826200" cy="794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3" name="Shape 23"/>
          <p:cNvPicPr preferRelativeResize="0"/>
          <p:nvPr/>
        </p:nvPicPr>
        <p:blipFill rotWithShape="1">
          <a:blip r:embed="rId2">
            <a:alphaModFix/>
          </a:blip>
          <a:srcRect b="0" l="0" r="0" t="0"/>
          <a:stretch/>
        </p:blipFill>
        <p:spPr>
          <a:xfrm>
            <a:off x="8384524" y="50710"/>
            <a:ext cx="692685" cy="69268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24" name="Shape 24"/>
        <p:cNvGrpSpPr/>
        <p:nvPr/>
      </p:nvGrpSpPr>
      <p:grpSpPr>
        <a:xfrm>
          <a:off x="0" y="0"/>
          <a:ext cx="0" cy="0"/>
          <a:chOff x="0" y="0"/>
          <a:chExt cx="0" cy="0"/>
        </a:xfrm>
      </p:grpSpPr>
      <p:sp>
        <p:nvSpPr>
          <p:cNvPr id="25" name="Shape 25"/>
          <p:cNvSpPr txBox="1"/>
          <p:nvPr/>
        </p:nvSpPr>
        <p:spPr>
          <a:xfrm>
            <a:off x="8686824" y="6519446"/>
            <a:ext cx="457200" cy="307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b="1" lang="en-US" sz="1400">
                <a:solidFill>
                  <a:schemeClr val="lt1"/>
                </a:solidFill>
                <a:latin typeface="Helvetica Neue"/>
                <a:ea typeface="Helvetica Neue"/>
                <a:cs typeface="Helvetica Neue"/>
                <a:sym typeface="Helvetica Neue"/>
              </a:rPr>
              <a:t>‹#›</a:t>
            </a:fld>
            <a:endParaRPr b="1" sz="1400">
              <a:solidFill>
                <a:schemeClr val="lt1"/>
              </a:solidFill>
              <a:latin typeface="Helvetica Neue"/>
              <a:ea typeface="Helvetica Neue"/>
              <a:cs typeface="Helvetica Neue"/>
              <a:sym typeface="Helvetica Neue"/>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 name="Shape 11"/>
        <p:cNvGrpSpPr/>
        <p:nvPr/>
      </p:nvGrpSpPr>
      <p:grpSpPr>
        <a:xfrm>
          <a:off x="0" y="0"/>
          <a:ext cx="0" cy="0"/>
          <a:chOff x="0" y="0"/>
          <a:chExt cx="0" cy="0"/>
        </a:xfrm>
      </p:grpSpPr>
      <p:graphicFrame>
        <p:nvGraphicFramePr>
          <p:cNvPr id="12" name="Shape 12"/>
          <p:cNvGraphicFramePr/>
          <p:nvPr/>
        </p:nvGraphicFramePr>
        <p:xfrm>
          <a:off x="0" y="6566055"/>
          <a:ext cx="3000000" cy="3000000"/>
        </p:xfrm>
        <a:graphic>
          <a:graphicData uri="http://schemas.openxmlformats.org/drawingml/2006/table">
            <a:tbl>
              <a:tblPr bandRow="1" firstRow="1">
                <a:noFill/>
                <a:tableStyleId>{EDFEEE5B-006A-48F6-AFC3-57CF02A96E16}</a:tableStyleId>
              </a:tblPr>
              <a:tblGrid>
                <a:gridCol w="3647975"/>
                <a:gridCol w="5496025"/>
              </a:tblGrid>
              <a:tr h="291950">
                <a:tc>
                  <a:txBody>
                    <a:bodyPr>
                      <a:noAutofit/>
                    </a:bodyPr>
                    <a:lstStyle/>
                    <a:p>
                      <a:pPr indent="0" lvl="0" marL="0" marR="0" rtl="0" algn="l">
                        <a:lnSpc>
                          <a:spcPct val="100000"/>
                        </a:lnSpc>
                        <a:spcBef>
                          <a:spcPts val="0"/>
                        </a:spcBef>
                        <a:spcAft>
                          <a:spcPts val="0"/>
                        </a:spcAft>
                        <a:buClr>
                          <a:schemeClr val="lt1"/>
                        </a:buClr>
                        <a:buSzPts val="1100"/>
                        <a:buFont typeface="Helvetica Neue"/>
                        <a:buNone/>
                      </a:pPr>
                      <a:r>
                        <a:rPr b="1" lang="en-US" sz="1100" u="none" cap="none" strike="noStrike">
                          <a:solidFill>
                            <a:schemeClr val="lt1"/>
                          </a:solidFill>
                          <a:latin typeface="Helvetica Neue"/>
                          <a:ea typeface="Helvetica Neue"/>
                          <a:cs typeface="Helvetica Neue"/>
                          <a:sym typeface="Helvetica Neue"/>
                        </a:rPr>
                        <a:t>  COEN 243: Internet of Things   |   Final Project</a:t>
                      </a:r>
                      <a:endParaRPr sz="1100" u="none" cap="small" strike="noStrike">
                        <a:solidFill>
                          <a:schemeClr val="lt1"/>
                        </a:solidFill>
                        <a:latin typeface="Helvetica Neue"/>
                        <a:ea typeface="Helvetica Neue"/>
                        <a:cs typeface="Helvetica Neue"/>
                        <a:sym typeface="Helvetica Neue"/>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9D1534"/>
                    </a:solidFill>
                  </a:tcPr>
                </a:tc>
                <a:tc>
                  <a:txBody>
                    <a:bodyPr>
                      <a:noAutofit/>
                    </a:bodyPr>
                    <a:lstStyle/>
                    <a:p>
                      <a:pPr indent="0" lvl="0" marL="0" marR="0" rtl="0" algn="l">
                        <a:lnSpc>
                          <a:spcPct val="100000"/>
                        </a:lnSpc>
                        <a:spcBef>
                          <a:spcPts val="0"/>
                        </a:spcBef>
                        <a:spcAft>
                          <a:spcPts val="0"/>
                        </a:spcAft>
                        <a:buClr>
                          <a:schemeClr val="lt1"/>
                        </a:buClr>
                        <a:buSzPts val="1100"/>
                        <a:buFont typeface="Helvetica Neue"/>
                        <a:buNone/>
                      </a:pPr>
                      <a:r>
                        <a:rPr lang="en-US" sz="1100" u="none" cap="none" strike="noStrike">
                          <a:solidFill>
                            <a:schemeClr val="lt1"/>
                          </a:solidFill>
                          <a:latin typeface="Helvetica Neue"/>
                          <a:ea typeface="Helvetica Neue"/>
                          <a:cs typeface="Helvetica Neue"/>
                          <a:sym typeface="Helvetica Neue"/>
                        </a:rPr>
                        <a:t>    Department of Computer Engineering   |   Santa Clara University</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F7F7F"/>
                    </a:solidFill>
                  </a:tcPr>
                </a:tc>
              </a:tr>
            </a:tbl>
          </a:graphicData>
        </a:graphic>
      </p:graphicFrame>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drive.google.com/file/d/1TB0ArmWvP0v7_ugOc1CR3BzJTzoP5dRt/view" TargetMode="External"/><Relationship Id="rId4" Type="http://schemas.openxmlformats.org/officeDocument/2006/relationships/image" Target="../media/image1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www.docs.aws.amazon.com/iot/latest/developerguide/what-is-aws-iot.html" TargetMode="External"/><Relationship Id="rId4" Type="http://schemas.openxmlformats.org/officeDocument/2006/relationships/hyperlink" Target="http://www.aws.amazon.com/documentation/ec2/" TargetMode="External"/><Relationship Id="rId5" Type="http://schemas.openxmlformats.org/officeDocument/2006/relationships/hyperlink" Target="http://www.mosquitto.org/" TargetMode="External"/><Relationship Id="rId6" Type="http://schemas.openxmlformats.org/officeDocument/2006/relationships/hyperlink" Target="http://www.erc-co.org/spooky-statistics-about-energy-and-water-waste/" TargetMode="External"/><Relationship Id="rId7" Type="http://schemas.openxmlformats.org/officeDocument/2006/relationships/hyperlink" Target="http://www.fortune.com/2017/02/17/smart-home-tech-internet-of-things-connected-hom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7.png"/><Relationship Id="rId5" Type="http://schemas.openxmlformats.org/officeDocument/2006/relationships/image" Target="../media/image18.png"/><Relationship Id="rId6"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 name="Shape 30"/>
        <p:cNvGrpSpPr/>
        <p:nvPr/>
      </p:nvGrpSpPr>
      <p:grpSpPr>
        <a:xfrm>
          <a:off x="0" y="0"/>
          <a:ext cx="0" cy="0"/>
          <a:chOff x="0" y="0"/>
          <a:chExt cx="0" cy="0"/>
        </a:xfrm>
      </p:grpSpPr>
      <p:sp>
        <p:nvSpPr>
          <p:cNvPr id="31" name="Shape 31"/>
          <p:cNvSpPr/>
          <p:nvPr/>
        </p:nvSpPr>
        <p:spPr>
          <a:xfrm>
            <a:off x="-251" y="394661"/>
            <a:ext cx="9144000" cy="1083901"/>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3200" u="none" cap="none" strike="noStrike">
              <a:solidFill>
                <a:srgbClr val="B40537"/>
              </a:solidFill>
              <a:latin typeface="Helvetica Neue"/>
              <a:ea typeface="Helvetica Neue"/>
              <a:cs typeface="Helvetica Neue"/>
              <a:sym typeface="Helvetica Neue"/>
            </a:endParaRPr>
          </a:p>
        </p:txBody>
      </p:sp>
      <p:sp>
        <p:nvSpPr>
          <p:cNvPr id="32" name="Shape 32"/>
          <p:cNvSpPr txBox="1"/>
          <p:nvPr/>
        </p:nvSpPr>
        <p:spPr>
          <a:xfrm>
            <a:off x="1260315" y="521112"/>
            <a:ext cx="7417302"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600" u="none" cap="small" strike="noStrike">
                <a:solidFill>
                  <a:srgbClr val="1C1C1C"/>
                </a:solidFill>
                <a:latin typeface="Arial"/>
                <a:ea typeface="Arial"/>
                <a:cs typeface="Arial"/>
                <a:sym typeface="Arial"/>
              </a:rPr>
              <a:t>COEN 243: Internet of Things</a:t>
            </a:r>
            <a:endParaRPr/>
          </a:p>
          <a:p>
            <a:pPr indent="0" lvl="0" marL="0" marR="0" rtl="0" algn="l">
              <a:spcBef>
                <a:spcPts val="0"/>
              </a:spcBef>
              <a:spcAft>
                <a:spcPts val="0"/>
              </a:spcAft>
              <a:buNone/>
            </a:pPr>
            <a:r>
              <a:rPr lang="en-US" sz="1600" cap="small">
                <a:solidFill>
                  <a:srgbClr val="1C1C1C"/>
                </a:solidFill>
                <a:latin typeface="Arial"/>
                <a:ea typeface="Arial"/>
                <a:cs typeface="Arial"/>
                <a:sym typeface="Arial"/>
              </a:rPr>
              <a:t>Department of Computer Engineering</a:t>
            </a:r>
            <a:endParaRPr/>
          </a:p>
          <a:p>
            <a:pPr indent="0" lvl="0" marL="0" marR="0" rtl="0" algn="l">
              <a:spcBef>
                <a:spcPts val="0"/>
              </a:spcBef>
              <a:spcAft>
                <a:spcPts val="0"/>
              </a:spcAft>
              <a:buNone/>
            </a:pPr>
            <a:r>
              <a:rPr lang="en-US" sz="1600" cap="small">
                <a:solidFill>
                  <a:srgbClr val="1C1C1C"/>
                </a:solidFill>
                <a:latin typeface="Arial"/>
                <a:ea typeface="Arial"/>
                <a:cs typeface="Arial"/>
                <a:sym typeface="Arial"/>
              </a:rPr>
              <a:t>Santa Clara University</a:t>
            </a:r>
            <a:endParaRPr/>
          </a:p>
        </p:txBody>
      </p:sp>
      <p:pic>
        <p:nvPicPr>
          <p:cNvPr id="33" name="Shape 33"/>
          <p:cNvPicPr preferRelativeResize="0"/>
          <p:nvPr/>
        </p:nvPicPr>
        <p:blipFill rotWithShape="1">
          <a:blip r:embed="rId3">
            <a:alphaModFix/>
          </a:blip>
          <a:srcRect b="0" l="0" r="0" t="0"/>
          <a:stretch/>
        </p:blipFill>
        <p:spPr>
          <a:xfrm>
            <a:off x="176414" y="394662"/>
            <a:ext cx="1083901" cy="1083901"/>
          </a:xfrm>
          <a:prstGeom prst="rect">
            <a:avLst/>
          </a:prstGeom>
          <a:noFill/>
          <a:ln>
            <a:noFill/>
          </a:ln>
        </p:spPr>
      </p:pic>
      <p:sp>
        <p:nvSpPr>
          <p:cNvPr id="34" name="Shape 34"/>
          <p:cNvSpPr/>
          <p:nvPr/>
        </p:nvSpPr>
        <p:spPr>
          <a:xfrm>
            <a:off x="0" y="2655065"/>
            <a:ext cx="9144000" cy="848298"/>
          </a:xfrm>
          <a:prstGeom prst="rect">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rgbClr val="B40537"/>
                </a:solidFill>
                <a:latin typeface="Helvetica Neue"/>
                <a:ea typeface="Helvetica Neue"/>
                <a:cs typeface="Helvetica Neue"/>
                <a:sym typeface="Helvetica Neue"/>
              </a:rPr>
              <a:t>Remote IoT Weather Sensor Station</a:t>
            </a:r>
            <a:endParaRPr/>
          </a:p>
        </p:txBody>
      </p:sp>
      <p:sp>
        <p:nvSpPr>
          <p:cNvPr id="35" name="Shape 35"/>
          <p:cNvSpPr txBox="1"/>
          <p:nvPr/>
        </p:nvSpPr>
        <p:spPr>
          <a:xfrm>
            <a:off x="665403" y="3988106"/>
            <a:ext cx="8012214"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000">
                <a:solidFill>
                  <a:schemeClr val="dk1"/>
                </a:solidFill>
                <a:latin typeface="Helvetica Neue"/>
                <a:ea typeface="Helvetica Neue"/>
                <a:cs typeface="Helvetica Neue"/>
                <a:sym typeface="Helvetica Neue"/>
              </a:rPr>
              <a:t>Colton Powell, Matthew Salmanpour, Justin Visas, Yezhou Zhao </a:t>
            </a:r>
            <a:endParaRPr/>
          </a:p>
        </p:txBody>
      </p:sp>
      <p:sp>
        <p:nvSpPr>
          <p:cNvPr id="36" name="Shape 36"/>
          <p:cNvSpPr txBox="1"/>
          <p:nvPr/>
        </p:nvSpPr>
        <p:spPr>
          <a:xfrm>
            <a:off x="1260315" y="4665214"/>
            <a:ext cx="6693863" cy="67710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Helvetica Neue Light"/>
                <a:ea typeface="Helvetica Neue Light"/>
                <a:cs typeface="Helvetica Neue Light"/>
                <a:sym typeface="Helvetica Neue Light"/>
              </a:rPr>
              <a:t>Advisor</a:t>
            </a:r>
            <a:endParaRPr/>
          </a:p>
          <a:p>
            <a:pPr indent="0" lvl="0" marL="0" marR="0" rtl="0" algn="ctr">
              <a:spcBef>
                <a:spcPts val="0"/>
              </a:spcBef>
              <a:spcAft>
                <a:spcPts val="0"/>
              </a:spcAft>
              <a:buNone/>
            </a:pPr>
            <a:r>
              <a:rPr b="1" lang="en-US" sz="2000">
                <a:solidFill>
                  <a:schemeClr val="dk1"/>
                </a:solidFill>
                <a:latin typeface="Helvetica Neue"/>
                <a:ea typeface="Helvetica Neue"/>
                <a:cs typeface="Helvetica Neue"/>
                <a:sym typeface="Helvetica Neue"/>
              </a:rPr>
              <a:t>Behnam Dezfouli</a:t>
            </a:r>
            <a:endParaRPr/>
          </a:p>
        </p:txBody>
      </p:sp>
      <p:sp>
        <p:nvSpPr>
          <p:cNvPr id="37" name="Shape 37"/>
          <p:cNvSpPr txBox="1"/>
          <p:nvPr/>
        </p:nvSpPr>
        <p:spPr>
          <a:xfrm>
            <a:off x="1260315" y="5342322"/>
            <a:ext cx="6693863" cy="9233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marR="0" rtl="0" algn="ctr">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marR="0" rtl="0" algn="ctr">
              <a:spcBef>
                <a:spcPts val="0"/>
              </a:spcBef>
              <a:spcAft>
                <a:spcPts val="0"/>
              </a:spcAft>
              <a:buNone/>
            </a:pPr>
            <a:r>
              <a:rPr lang="en-US" sz="1800">
                <a:solidFill>
                  <a:srgbClr val="B40537"/>
                </a:solidFill>
                <a:latin typeface="Helvetica Neue Light"/>
                <a:ea typeface="Helvetica Neue Light"/>
                <a:cs typeface="Helvetica Neue Light"/>
                <a:sym typeface="Helvetica Neue Light"/>
              </a:rPr>
              <a:t>June 2018</a:t>
            </a:r>
            <a:endParaRPr b="1" sz="2000">
              <a:solidFill>
                <a:srgbClr val="B40537"/>
              </a:solidFill>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Shape 200"/>
          <p:cNvSpPr txBox="1"/>
          <p:nvPr>
            <p:ph type="title"/>
          </p:nvPr>
        </p:nvSpPr>
        <p:spPr>
          <a:xfrm>
            <a:off x="0" y="3029595"/>
            <a:ext cx="9144000" cy="641604"/>
          </a:xfrm>
          <a:prstGeom prst="rect">
            <a:avLst/>
          </a:prstGeom>
          <a:solidFill>
            <a:srgbClr val="F2F2F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B40537"/>
              </a:buClr>
              <a:buSzPts val="2800"/>
              <a:buFont typeface="Helvetica Neue"/>
              <a:buNone/>
            </a:pPr>
            <a:r>
              <a:rPr b="1" i="0" lang="en-US" sz="2800" u="none" cap="none" strike="noStrike">
                <a:solidFill>
                  <a:srgbClr val="B40537"/>
                </a:solidFill>
                <a:latin typeface="Helvetica Neue"/>
                <a:ea typeface="Helvetica Neue"/>
                <a:cs typeface="Helvetica Neue"/>
                <a:sym typeface="Helvetica Neue"/>
              </a:rPr>
              <a:t>Evaluation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Shape 206"/>
          <p:cNvSpPr txBox="1"/>
          <p:nvPr>
            <p:ph idx="1" type="body"/>
          </p:nvPr>
        </p:nvSpPr>
        <p:spPr>
          <a:xfrm>
            <a:off x="156702" y="1031631"/>
            <a:ext cx="8771602" cy="55186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000"/>
              <a:buFont typeface="Arial"/>
              <a:buChar char="•"/>
            </a:pPr>
            <a:r>
              <a:rPr lang="en-US"/>
              <a:t>System evaluation to</a:t>
            </a:r>
            <a:r>
              <a:rPr b="0" i="0" lang="en-US" sz="2000" u="none" cap="none" strike="noStrike">
                <a:solidFill>
                  <a:schemeClr val="dk1"/>
                </a:solidFill>
                <a:latin typeface="Helvetica Neue"/>
                <a:ea typeface="Helvetica Neue"/>
                <a:cs typeface="Helvetica Neue"/>
                <a:sym typeface="Helvetica Neue"/>
              </a:rPr>
              <a:t> ensure </a:t>
            </a:r>
            <a:r>
              <a:rPr lang="en-US"/>
              <a:t>valid</a:t>
            </a:r>
            <a:r>
              <a:rPr b="0" i="0" lang="en-US" sz="2000" u="none" cap="none" strike="noStrike">
                <a:solidFill>
                  <a:schemeClr val="dk1"/>
                </a:solidFill>
                <a:latin typeface="Helvetica Neue"/>
                <a:ea typeface="Helvetica Neue"/>
                <a:cs typeface="Helvetica Neue"/>
                <a:sym typeface="Helvetica Neue"/>
              </a:rPr>
              <a:t> sensor data and system </a:t>
            </a:r>
            <a:r>
              <a:rPr lang="en-US"/>
              <a:t>functionality:</a:t>
            </a:r>
            <a:endParaRPr/>
          </a:p>
          <a:p>
            <a:pPr indent="-457200" lvl="1" marL="914400" marR="0" rtl="0" algn="l">
              <a:lnSpc>
                <a:spcPct val="90000"/>
              </a:lnSpc>
              <a:spcBef>
                <a:spcPts val="500"/>
              </a:spcBef>
              <a:spcAft>
                <a:spcPts val="0"/>
              </a:spcAft>
              <a:buClr>
                <a:schemeClr val="dk1"/>
              </a:buClr>
              <a:buSzPts val="2000"/>
              <a:buFont typeface="Arial"/>
              <a:buAutoNum type="arabicParenR"/>
            </a:pPr>
            <a:r>
              <a:rPr lang="en-US"/>
              <a:t>Connection Test: </a:t>
            </a:r>
            <a:endParaRPr/>
          </a:p>
          <a:p>
            <a:pPr indent="-228600" lvl="2" marL="1143000" marR="0" rtl="0" algn="l">
              <a:lnSpc>
                <a:spcPct val="90000"/>
              </a:lnSpc>
              <a:spcBef>
                <a:spcPts val="500"/>
              </a:spcBef>
              <a:spcAft>
                <a:spcPts val="0"/>
              </a:spcAft>
              <a:buClr>
                <a:schemeClr val="dk1"/>
              </a:buClr>
              <a:buSzPts val="2000"/>
              <a:buFont typeface="Arial"/>
              <a:buChar char="•"/>
            </a:pPr>
            <a:r>
              <a:rPr b="0" i="0" lang="en-US" sz="2000" u="none" cap="none" strike="noStrike">
                <a:solidFill>
                  <a:schemeClr val="dk1"/>
                </a:solidFill>
                <a:latin typeface="Helvetica Neue"/>
                <a:ea typeface="Helvetica Neue"/>
                <a:cs typeface="Helvetica Neue"/>
                <a:sym typeface="Helvetica Neue"/>
              </a:rPr>
              <a:t>Adding/removing Wi-Fi kits to the network to test dynamic expansion of sensor graphs on browser clients</a:t>
            </a:r>
            <a:endParaRPr/>
          </a:p>
          <a:p>
            <a:pPr indent="-457200" lvl="1" marL="914400" marR="0" rtl="0" algn="l">
              <a:lnSpc>
                <a:spcPct val="90000"/>
              </a:lnSpc>
              <a:spcBef>
                <a:spcPts val="500"/>
              </a:spcBef>
              <a:spcAft>
                <a:spcPts val="0"/>
              </a:spcAft>
              <a:buClr>
                <a:schemeClr val="dk1"/>
              </a:buClr>
              <a:buSzPts val="2000"/>
              <a:buFont typeface="Arial"/>
              <a:buAutoNum type="arabicParenR"/>
            </a:pPr>
            <a:r>
              <a:rPr lang="en-US"/>
              <a:t>Humidity Test:</a:t>
            </a:r>
            <a:endParaRPr/>
          </a:p>
          <a:p>
            <a:pPr indent="-228600" lvl="2" marL="1143000" marR="0" rtl="0" algn="l">
              <a:lnSpc>
                <a:spcPct val="90000"/>
              </a:lnSpc>
              <a:spcBef>
                <a:spcPts val="500"/>
              </a:spcBef>
              <a:spcAft>
                <a:spcPts val="0"/>
              </a:spcAft>
              <a:buClr>
                <a:schemeClr val="dk1"/>
              </a:buClr>
              <a:buSzPts val="2000"/>
              <a:buFont typeface="Arial"/>
              <a:buChar char="•"/>
            </a:pPr>
            <a:r>
              <a:rPr b="0" i="0" lang="en-US" sz="2000" u="none" cap="none" strike="noStrike">
                <a:solidFill>
                  <a:schemeClr val="dk1"/>
                </a:solidFill>
                <a:latin typeface="Helvetica Neue"/>
                <a:ea typeface="Helvetica Neue"/>
                <a:cs typeface="Helvetica Neue"/>
                <a:sym typeface="Helvetica Neue"/>
              </a:rPr>
              <a:t>Breathing on humidity sensor on board to see changes in data</a:t>
            </a:r>
            <a:endParaRPr/>
          </a:p>
          <a:p>
            <a:pPr indent="-457200" lvl="1" marL="914400" marR="0" rtl="0" algn="l">
              <a:lnSpc>
                <a:spcPct val="90000"/>
              </a:lnSpc>
              <a:spcBef>
                <a:spcPts val="500"/>
              </a:spcBef>
              <a:spcAft>
                <a:spcPts val="0"/>
              </a:spcAft>
              <a:buClr>
                <a:schemeClr val="dk1"/>
              </a:buClr>
              <a:buSzPts val="2000"/>
              <a:buFont typeface="Arial"/>
              <a:buAutoNum type="arabicParenR"/>
            </a:pPr>
            <a:r>
              <a:rPr lang="en-US"/>
              <a:t>Te</a:t>
            </a:r>
            <a:r>
              <a:rPr lang="en-US"/>
              <a:t>m</a:t>
            </a:r>
            <a:r>
              <a:rPr lang="en-US"/>
              <a:t>perature Test:</a:t>
            </a:r>
            <a:endParaRPr/>
          </a:p>
          <a:p>
            <a:pPr indent="-228600" lvl="2" marL="1143000" marR="0" rtl="0" algn="l">
              <a:lnSpc>
                <a:spcPct val="90000"/>
              </a:lnSpc>
              <a:spcBef>
                <a:spcPts val="500"/>
              </a:spcBef>
              <a:spcAft>
                <a:spcPts val="0"/>
              </a:spcAft>
              <a:buClr>
                <a:schemeClr val="dk1"/>
              </a:buClr>
              <a:buSzPts val="2000"/>
              <a:buFont typeface="Arial"/>
              <a:buChar char="•"/>
            </a:pPr>
            <a:r>
              <a:rPr b="0" i="0" lang="en-US" sz="2000" u="none" cap="none" strike="noStrike">
                <a:solidFill>
                  <a:schemeClr val="dk1"/>
                </a:solidFill>
                <a:latin typeface="Helvetica Neue"/>
                <a:ea typeface="Helvetica Neue"/>
                <a:cs typeface="Helvetica Neue"/>
                <a:sym typeface="Helvetica Neue"/>
              </a:rPr>
              <a:t>Breathing on temperature sensor on board to see changes in data </a:t>
            </a:r>
            <a:endParaRPr/>
          </a:p>
          <a:p>
            <a:pPr indent="-457200" lvl="1" marL="914400" marR="0" rtl="0" algn="l">
              <a:lnSpc>
                <a:spcPct val="90000"/>
              </a:lnSpc>
              <a:spcBef>
                <a:spcPts val="500"/>
              </a:spcBef>
              <a:spcAft>
                <a:spcPts val="0"/>
              </a:spcAft>
              <a:buClr>
                <a:schemeClr val="dk1"/>
              </a:buClr>
              <a:buSzPts val="2000"/>
              <a:buFont typeface="Arial"/>
              <a:buAutoNum type="arabicParenR"/>
            </a:pPr>
            <a:r>
              <a:rPr lang="en-US"/>
              <a:t>Luminosity</a:t>
            </a:r>
            <a:r>
              <a:rPr lang="en-US"/>
              <a:t> Test: </a:t>
            </a:r>
            <a:endParaRPr/>
          </a:p>
          <a:p>
            <a:pPr indent="-228600" lvl="2" marL="1143000" marR="0" rtl="0" algn="l">
              <a:lnSpc>
                <a:spcPct val="90000"/>
              </a:lnSpc>
              <a:spcBef>
                <a:spcPts val="500"/>
              </a:spcBef>
              <a:spcAft>
                <a:spcPts val="0"/>
              </a:spcAft>
              <a:buClr>
                <a:schemeClr val="dk1"/>
              </a:buClr>
              <a:buSzPts val="2000"/>
              <a:buFont typeface="Arial"/>
              <a:buChar char="•"/>
            </a:pPr>
            <a:r>
              <a:rPr b="0" i="0" lang="en-US" sz="2000" u="none" cap="none" strike="noStrike">
                <a:solidFill>
                  <a:schemeClr val="dk1"/>
                </a:solidFill>
                <a:latin typeface="Helvetica Neue"/>
                <a:ea typeface="Helvetica Neue"/>
                <a:cs typeface="Helvetica Neue"/>
                <a:sym typeface="Helvetica Neue"/>
              </a:rPr>
              <a:t>Covering and shining light on light sensor on board and checking for the appropriate actions in the data </a:t>
            </a:r>
            <a:endParaRPr/>
          </a:p>
          <a:p>
            <a:pPr indent="-457200" lvl="1" marL="914400" marR="0" rtl="0" algn="l">
              <a:lnSpc>
                <a:spcPct val="90000"/>
              </a:lnSpc>
              <a:spcBef>
                <a:spcPts val="500"/>
              </a:spcBef>
              <a:spcAft>
                <a:spcPts val="0"/>
              </a:spcAft>
              <a:buClr>
                <a:schemeClr val="dk1"/>
              </a:buClr>
              <a:buSzPts val="2000"/>
              <a:buFont typeface="Arial"/>
              <a:buAutoNum type="arabicParenR"/>
            </a:pPr>
            <a:r>
              <a:rPr lang="en-US"/>
              <a:t>Potentiometer Test:</a:t>
            </a:r>
            <a:endParaRPr/>
          </a:p>
          <a:p>
            <a:pPr indent="-228600" lvl="2" marL="1143000" marR="0" rtl="0" algn="l">
              <a:lnSpc>
                <a:spcPct val="90000"/>
              </a:lnSpc>
              <a:spcBef>
                <a:spcPts val="500"/>
              </a:spcBef>
              <a:spcAft>
                <a:spcPts val="0"/>
              </a:spcAft>
              <a:buClr>
                <a:schemeClr val="dk1"/>
              </a:buClr>
              <a:buSzPts val="2000"/>
              <a:buFont typeface="Arial"/>
              <a:buChar char="•"/>
            </a:pPr>
            <a:r>
              <a:rPr b="0" i="0" lang="en-US" sz="2000" u="none" cap="none" strike="noStrike">
                <a:solidFill>
                  <a:schemeClr val="dk1"/>
                </a:solidFill>
                <a:latin typeface="Helvetica Neue"/>
                <a:ea typeface="Helvetica Neue"/>
                <a:cs typeface="Helvetica Neue"/>
                <a:sym typeface="Helvetica Neue"/>
              </a:rPr>
              <a:t>Adjusting position of potentiometer to see changes in data</a:t>
            </a:r>
            <a:endParaRPr b="0" i="0" sz="2000" u="none" cap="none" strike="noStrike">
              <a:solidFill>
                <a:schemeClr val="dk1"/>
              </a:solidFill>
              <a:latin typeface="Helvetica Neue"/>
              <a:ea typeface="Helvetica Neue"/>
              <a:cs typeface="Helvetica Neue"/>
              <a:sym typeface="Helvetica Neue"/>
            </a:endParaRPr>
          </a:p>
          <a:p>
            <a:pPr indent="0" lvl="1" marL="457200" marR="0" rtl="0" algn="l">
              <a:lnSpc>
                <a:spcPct val="90000"/>
              </a:lnSpc>
              <a:spcBef>
                <a:spcPts val="500"/>
              </a:spcBef>
              <a:spcAft>
                <a:spcPts val="0"/>
              </a:spcAft>
              <a:buClr>
                <a:schemeClr val="dk1"/>
              </a:buClr>
              <a:buSzPts val="2000"/>
              <a:buFont typeface="Arial"/>
              <a:buNone/>
            </a:pPr>
            <a:r>
              <a:rPr b="1" i="0" lang="en-US" sz="2000" u="none" cap="none" strike="noStrike">
                <a:solidFill>
                  <a:schemeClr val="dk1"/>
                </a:solidFill>
                <a:latin typeface="Helvetica Neue"/>
                <a:ea typeface="Helvetica Neue"/>
                <a:cs typeface="Helvetica Neue"/>
                <a:sym typeface="Helvetica Neue"/>
              </a:rPr>
              <a:t>Remote IoT Weather Sensor Station Demo Video on next slide </a:t>
            </a:r>
            <a:endParaRPr b="1" i="0" sz="2000" u="none" cap="none" strike="noStrike">
              <a:solidFill>
                <a:schemeClr val="dk1"/>
              </a:solidFill>
              <a:latin typeface="Helvetica Neue"/>
              <a:ea typeface="Helvetica Neue"/>
              <a:cs typeface="Helvetica Neue"/>
              <a:sym typeface="Helvetica Neue"/>
            </a:endParaRPr>
          </a:p>
          <a:p>
            <a:pPr indent="-330200" lvl="1" marL="914400" marR="0" rtl="0" algn="l">
              <a:lnSpc>
                <a:spcPct val="90000"/>
              </a:lnSpc>
              <a:spcBef>
                <a:spcPts val="500"/>
              </a:spcBef>
              <a:spcAft>
                <a:spcPts val="0"/>
              </a:spcAft>
              <a:buClr>
                <a:schemeClr val="dk1"/>
              </a:buClr>
              <a:buSzPts val="2000"/>
              <a:buFont typeface="Arial"/>
              <a:buNone/>
            </a:pPr>
            <a:r>
              <a:t/>
            </a:r>
            <a:endParaRPr b="0" i="0" sz="2000" u="none" cap="none" strike="noStrike">
              <a:solidFill>
                <a:schemeClr val="dk1"/>
              </a:solidFill>
              <a:latin typeface="Helvetica Neue"/>
              <a:ea typeface="Helvetica Neue"/>
              <a:cs typeface="Helvetica Neue"/>
              <a:sym typeface="Helvetica Neue"/>
            </a:endParaRPr>
          </a:p>
          <a:p>
            <a:pPr indent="0" lvl="0" marL="0" marR="0" rtl="0" algn="l">
              <a:lnSpc>
                <a:spcPct val="90000"/>
              </a:lnSpc>
              <a:spcBef>
                <a:spcPts val="1000"/>
              </a:spcBef>
              <a:spcAft>
                <a:spcPts val="0"/>
              </a:spcAft>
              <a:buClr>
                <a:schemeClr val="dk1"/>
              </a:buClr>
              <a:buSzPts val="2000"/>
              <a:buFont typeface="Arial"/>
              <a:buNone/>
            </a:pPr>
            <a:r>
              <a:t/>
            </a:r>
            <a:endParaRPr b="0" i="0" sz="2000" u="none" cap="none" strike="noStrike">
              <a:solidFill>
                <a:schemeClr val="dk1"/>
              </a:solidFill>
              <a:latin typeface="Helvetica Neue"/>
              <a:ea typeface="Helvetica Neue"/>
              <a:cs typeface="Helvetica Neue"/>
              <a:sym typeface="Helvetica Neue"/>
            </a:endParaRPr>
          </a:p>
          <a:p>
            <a:pPr indent="-101600" lvl="1" marL="685800" marR="0" rtl="0" algn="l">
              <a:lnSpc>
                <a:spcPct val="90000"/>
              </a:lnSpc>
              <a:spcBef>
                <a:spcPts val="500"/>
              </a:spcBef>
              <a:spcAft>
                <a:spcPts val="0"/>
              </a:spcAft>
              <a:buClr>
                <a:schemeClr val="dk1"/>
              </a:buClr>
              <a:buSzPts val="2000"/>
              <a:buFont typeface="Noto Sans Symbols"/>
              <a:buNone/>
            </a:pPr>
            <a:r>
              <a:t/>
            </a:r>
            <a:endParaRPr b="0" i="0" sz="2000" u="none" cap="none" strike="noStrike">
              <a:solidFill>
                <a:schemeClr val="dk1"/>
              </a:solidFill>
              <a:latin typeface="Helvetica Neue"/>
              <a:ea typeface="Helvetica Neue"/>
              <a:cs typeface="Helvetica Neue"/>
              <a:sym typeface="Helvetica Neue"/>
            </a:endParaRPr>
          </a:p>
          <a:p>
            <a:pPr indent="-101600" lvl="0" marL="228600" marR="0" rtl="0" algn="l">
              <a:lnSpc>
                <a:spcPct val="90000"/>
              </a:lnSpc>
              <a:spcBef>
                <a:spcPts val="1000"/>
              </a:spcBef>
              <a:spcAft>
                <a:spcPts val="0"/>
              </a:spcAft>
              <a:buClr>
                <a:schemeClr val="dk1"/>
              </a:buClr>
              <a:buSzPts val="2000"/>
              <a:buFont typeface="Arial"/>
              <a:buNone/>
            </a:pPr>
            <a:r>
              <a:t/>
            </a:r>
            <a:endParaRPr b="0" i="0" sz="2000" u="none" cap="none" strike="noStrike">
              <a:solidFill>
                <a:schemeClr val="dk1"/>
              </a:solidFill>
              <a:latin typeface="Courier"/>
              <a:ea typeface="Courier"/>
              <a:cs typeface="Courier"/>
              <a:sym typeface="Courier"/>
            </a:endParaRPr>
          </a:p>
        </p:txBody>
      </p:sp>
      <p:sp>
        <p:nvSpPr>
          <p:cNvPr id="207" name="Shape 207"/>
          <p:cNvSpPr txBox="1"/>
          <p:nvPr>
            <p:ph type="title"/>
          </p:nvPr>
        </p:nvSpPr>
        <p:spPr>
          <a:xfrm>
            <a:off x="1" y="0"/>
            <a:ext cx="8317732" cy="385965"/>
          </a:xfrm>
          <a:prstGeom prst="rect">
            <a:avLst/>
          </a:prstGeom>
          <a:solidFill>
            <a:srgbClr val="F2F2F2"/>
          </a:solidFill>
          <a:ln cap="flat" cmpd="sng" w="9525">
            <a:solidFill>
              <a:srgbClr val="F2F2F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B40537"/>
              </a:buClr>
              <a:buSzPts val="2400"/>
              <a:buFont typeface="Helvetica Neue"/>
              <a:buNone/>
            </a:pPr>
            <a:r>
              <a:rPr b="1" i="0" lang="en-US" sz="2400" u="none" cap="none" strike="noStrike">
                <a:solidFill>
                  <a:srgbClr val="B40537"/>
                </a:solidFill>
                <a:latin typeface="Helvetica Neue"/>
                <a:ea typeface="Helvetica Neue"/>
                <a:cs typeface="Helvetica Neue"/>
                <a:sym typeface="Helvetica Neue"/>
              </a:rPr>
              <a:t>Evaluation</a:t>
            </a:r>
            <a:endParaRPr/>
          </a:p>
        </p:txBody>
      </p:sp>
      <p:sp>
        <p:nvSpPr>
          <p:cNvPr id="208" name="Shape 208"/>
          <p:cNvSpPr txBox="1"/>
          <p:nvPr/>
        </p:nvSpPr>
        <p:spPr>
          <a:xfrm>
            <a:off x="0" y="385965"/>
            <a:ext cx="8317733" cy="408141"/>
          </a:xfrm>
          <a:prstGeom prst="rect">
            <a:avLst/>
          </a:prstGeom>
          <a:solidFill>
            <a:srgbClr val="D8E2F3"/>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000"/>
              <a:buFont typeface="Arial"/>
              <a:buNone/>
            </a:pPr>
            <a:r>
              <a:rPr b="1" lang="en-US" sz="2000">
                <a:solidFill>
                  <a:schemeClr val="dk1"/>
                </a:solidFill>
                <a:latin typeface="Arial"/>
                <a:ea typeface="Arial"/>
                <a:cs typeface="Arial"/>
                <a:sym typeface="Arial"/>
              </a:rPr>
              <a:t>Remote IoT Weather Sensor Station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Shape 214"/>
          <p:cNvSpPr txBox="1"/>
          <p:nvPr>
            <p:ph type="title"/>
          </p:nvPr>
        </p:nvSpPr>
        <p:spPr>
          <a:xfrm>
            <a:off x="1" y="0"/>
            <a:ext cx="8317732" cy="385965"/>
          </a:xfrm>
          <a:prstGeom prst="rect">
            <a:avLst/>
          </a:prstGeom>
          <a:solidFill>
            <a:srgbClr val="F2F2F2"/>
          </a:solidFill>
          <a:ln cap="flat" cmpd="sng" w="9525">
            <a:solidFill>
              <a:srgbClr val="F2F2F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B40537"/>
              </a:buClr>
              <a:buSzPts val="2400"/>
              <a:buFont typeface="Helvetica Neue"/>
              <a:buNone/>
            </a:pPr>
            <a:r>
              <a:rPr b="1" i="0" lang="en-US" sz="2400" u="none" cap="none" strike="noStrike">
                <a:solidFill>
                  <a:srgbClr val="B40537"/>
                </a:solidFill>
                <a:latin typeface="Helvetica Neue"/>
                <a:ea typeface="Helvetica Neue"/>
                <a:cs typeface="Helvetica Neue"/>
                <a:sym typeface="Helvetica Neue"/>
              </a:rPr>
              <a:t>Evaluation</a:t>
            </a:r>
            <a:endParaRPr/>
          </a:p>
        </p:txBody>
      </p:sp>
      <p:sp>
        <p:nvSpPr>
          <p:cNvPr id="215" name="Shape 215"/>
          <p:cNvSpPr txBox="1"/>
          <p:nvPr/>
        </p:nvSpPr>
        <p:spPr>
          <a:xfrm>
            <a:off x="0" y="385965"/>
            <a:ext cx="8317733" cy="408141"/>
          </a:xfrm>
          <a:prstGeom prst="rect">
            <a:avLst/>
          </a:prstGeom>
          <a:solidFill>
            <a:srgbClr val="D8E2F3"/>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000"/>
              <a:buFont typeface="Arial"/>
              <a:buNone/>
            </a:pPr>
            <a:r>
              <a:rPr b="1" lang="en-US" sz="2000">
                <a:solidFill>
                  <a:schemeClr val="dk1"/>
                </a:solidFill>
                <a:latin typeface="Arial"/>
                <a:ea typeface="Arial"/>
                <a:cs typeface="Arial"/>
                <a:sym typeface="Arial"/>
              </a:rPr>
              <a:t>Video Demo </a:t>
            </a:r>
            <a:endParaRPr/>
          </a:p>
        </p:txBody>
      </p:sp>
      <p:pic>
        <p:nvPicPr>
          <p:cNvPr id="216" name="Shape 216" title="COEN 243 IoT Remote Weather Station Concept Demo.mp4">
            <a:hlinkClick r:id="rId3"/>
          </p:cNvPr>
          <p:cNvPicPr preferRelativeResize="0"/>
          <p:nvPr/>
        </p:nvPicPr>
        <p:blipFill>
          <a:blip r:embed="rId4">
            <a:alphaModFix/>
          </a:blip>
          <a:stretch>
            <a:fillRect/>
          </a:stretch>
        </p:blipFill>
        <p:spPr>
          <a:xfrm>
            <a:off x="2036175" y="1527149"/>
            <a:ext cx="5071650" cy="3803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Shape 222"/>
          <p:cNvSpPr txBox="1"/>
          <p:nvPr>
            <p:ph type="title"/>
          </p:nvPr>
        </p:nvSpPr>
        <p:spPr>
          <a:xfrm>
            <a:off x="1" y="0"/>
            <a:ext cx="8317800" cy="3861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rPr lang="en-US"/>
              <a:t>Encryption Results</a:t>
            </a:r>
            <a:endParaRPr/>
          </a:p>
        </p:txBody>
      </p:sp>
      <p:pic>
        <p:nvPicPr>
          <p:cNvPr id="223" name="Shape 223"/>
          <p:cNvPicPr preferRelativeResize="0"/>
          <p:nvPr/>
        </p:nvPicPr>
        <p:blipFill>
          <a:blip r:embed="rId3">
            <a:alphaModFix/>
          </a:blip>
          <a:stretch>
            <a:fillRect/>
          </a:stretch>
        </p:blipFill>
        <p:spPr>
          <a:xfrm>
            <a:off x="607200" y="1350450"/>
            <a:ext cx="3466800" cy="4581201"/>
          </a:xfrm>
          <a:prstGeom prst="rect">
            <a:avLst/>
          </a:prstGeom>
          <a:noFill/>
          <a:ln>
            <a:noFill/>
          </a:ln>
        </p:spPr>
      </p:pic>
      <p:pic>
        <p:nvPicPr>
          <p:cNvPr id="224" name="Shape 224"/>
          <p:cNvPicPr preferRelativeResize="0"/>
          <p:nvPr/>
        </p:nvPicPr>
        <p:blipFill>
          <a:blip r:embed="rId4">
            <a:alphaModFix/>
          </a:blip>
          <a:stretch>
            <a:fillRect/>
          </a:stretch>
        </p:blipFill>
        <p:spPr>
          <a:xfrm>
            <a:off x="4551270" y="1335588"/>
            <a:ext cx="3929767" cy="4610925"/>
          </a:xfrm>
          <a:prstGeom prst="rect">
            <a:avLst/>
          </a:prstGeom>
          <a:noFill/>
          <a:ln>
            <a:noFill/>
          </a:ln>
        </p:spPr>
      </p:pic>
      <p:sp>
        <p:nvSpPr>
          <p:cNvPr id="225" name="Shape 225"/>
          <p:cNvSpPr txBox="1"/>
          <p:nvPr/>
        </p:nvSpPr>
        <p:spPr>
          <a:xfrm>
            <a:off x="1231050" y="784825"/>
            <a:ext cx="2219100" cy="3369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US"/>
              <a:t>Cypress Board Serial Out (MQTT Publisher)</a:t>
            </a:r>
            <a:endParaRPr/>
          </a:p>
        </p:txBody>
      </p:sp>
      <p:sp>
        <p:nvSpPr>
          <p:cNvPr id="226" name="Shape 226"/>
          <p:cNvSpPr txBox="1"/>
          <p:nvPr/>
        </p:nvSpPr>
        <p:spPr>
          <a:xfrm>
            <a:off x="5254213" y="770100"/>
            <a:ext cx="2523900" cy="33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Web Browser Console (MQTT Subscriber)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Shape 232"/>
          <p:cNvSpPr txBox="1"/>
          <p:nvPr>
            <p:ph type="title"/>
          </p:nvPr>
        </p:nvSpPr>
        <p:spPr>
          <a:xfrm>
            <a:off x="1" y="0"/>
            <a:ext cx="8317800" cy="386100"/>
          </a:xfrm>
          <a:prstGeom prst="rect">
            <a:avLst/>
          </a:prstGeom>
          <a:solidFill>
            <a:srgbClr val="F2F2F2"/>
          </a:solidFill>
          <a:ln cap="flat" cmpd="sng" w="9525">
            <a:solidFill>
              <a:srgbClr val="F2F2F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B40537"/>
              </a:buClr>
              <a:buSzPts val="2400"/>
              <a:buFont typeface="Helvetica Neue"/>
              <a:buNone/>
            </a:pPr>
            <a:r>
              <a:rPr b="1" i="0" lang="en-US" sz="2400" u="none" cap="none" strike="noStrike">
                <a:solidFill>
                  <a:srgbClr val="B40537"/>
                </a:solidFill>
                <a:latin typeface="Helvetica Neue"/>
                <a:ea typeface="Helvetica Neue"/>
                <a:cs typeface="Helvetica Neue"/>
                <a:sym typeface="Helvetica Neue"/>
              </a:rPr>
              <a:t>Evaluation</a:t>
            </a:r>
            <a:endParaRPr/>
          </a:p>
        </p:txBody>
      </p:sp>
      <p:sp>
        <p:nvSpPr>
          <p:cNvPr id="233" name="Shape 233"/>
          <p:cNvSpPr txBox="1"/>
          <p:nvPr/>
        </p:nvSpPr>
        <p:spPr>
          <a:xfrm>
            <a:off x="0" y="385965"/>
            <a:ext cx="8317800" cy="408000"/>
          </a:xfrm>
          <a:prstGeom prst="rect">
            <a:avLst/>
          </a:prstGeom>
          <a:solidFill>
            <a:srgbClr val="D8E2F3"/>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000"/>
              <a:buFont typeface="Arial"/>
              <a:buNone/>
            </a:pPr>
            <a:r>
              <a:rPr b="1" lang="en-US" sz="2000">
                <a:solidFill>
                  <a:schemeClr val="dk1"/>
                </a:solidFill>
              </a:rPr>
              <a:t>Further Potential Development</a:t>
            </a:r>
            <a:r>
              <a:rPr b="1" lang="en-US" sz="2000">
                <a:solidFill>
                  <a:schemeClr val="dk1"/>
                </a:solidFill>
                <a:latin typeface="Arial"/>
                <a:ea typeface="Arial"/>
                <a:cs typeface="Arial"/>
                <a:sym typeface="Arial"/>
              </a:rPr>
              <a:t> </a:t>
            </a:r>
            <a:endParaRPr/>
          </a:p>
        </p:txBody>
      </p:sp>
      <p:sp>
        <p:nvSpPr>
          <p:cNvPr id="234" name="Shape 234"/>
          <p:cNvSpPr txBox="1"/>
          <p:nvPr/>
        </p:nvSpPr>
        <p:spPr>
          <a:xfrm>
            <a:off x="105508" y="1041465"/>
            <a:ext cx="8928300" cy="4231800"/>
          </a:xfrm>
          <a:prstGeom prst="rect">
            <a:avLst/>
          </a:prstGeom>
          <a:noFill/>
          <a:ln>
            <a:noFill/>
          </a:ln>
        </p:spPr>
        <p:txBody>
          <a:bodyPr anchorCtr="0" anchor="t" bIns="45700" lIns="91425" spcFirstLastPara="1" rIns="91425" wrap="square" tIns="45700">
            <a:noAutofit/>
          </a:bodyPr>
          <a:lstStyle/>
          <a:p>
            <a:pPr indent="-342900" lvl="0" marL="457200" marR="0" rtl="0" algn="l">
              <a:spcBef>
                <a:spcPts val="600"/>
              </a:spcBef>
              <a:spcAft>
                <a:spcPts val="0"/>
              </a:spcAft>
              <a:buClr>
                <a:schemeClr val="dk1"/>
              </a:buClr>
              <a:buSzPts val="1800"/>
              <a:buFont typeface="Helvetica Neue"/>
              <a:buChar char="●"/>
            </a:pPr>
            <a:r>
              <a:rPr lang="en-US" sz="1800">
                <a:solidFill>
                  <a:schemeClr val="dk1"/>
                </a:solidFill>
                <a:latin typeface="Helvetica Neue"/>
                <a:ea typeface="Helvetica Neue"/>
                <a:cs typeface="Helvetica Neue"/>
                <a:sym typeface="Helvetica Neue"/>
              </a:rPr>
              <a:t>Applications:</a:t>
            </a:r>
            <a:endParaRPr sz="1800">
              <a:solidFill>
                <a:schemeClr val="dk1"/>
              </a:solidFill>
              <a:latin typeface="Helvetica Neue"/>
              <a:ea typeface="Helvetica Neue"/>
              <a:cs typeface="Helvetica Neue"/>
              <a:sym typeface="Helvetica Neue"/>
            </a:endParaRPr>
          </a:p>
          <a:p>
            <a:pPr indent="-342900" lvl="1" marL="914400" marR="0" rtl="0" algn="l">
              <a:spcBef>
                <a:spcPts val="0"/>
              </a:spcBef>
              <a:spcAft>
                <a:spcPts val="0"/>
              </a:spcAft>
              <a:buClr>
                <a:schemeClr val="dk1"/>
              </a:buClr>
              <a:buSzPts val="1800"/>
              <a:buFont typeface="Helvetica Neue"/>
              <a:buChar char="○"/>
            </a:pPr>
            <a:r>
              <a:rPr lang="en-US" sz="1800">
                <a:solidFill>
                  <a:schemeClr val="dk1"/>
                </a:solidFill>
                <a:latin typeface="Helvetica Neue"/>
                <a:ea typeface="Helvetica Neue"/>
                <a:cs typeface="Helvetica Neue"/>
                <a:sym typeface="Helvetica Neue"/>
              </a:rPr>
              <a:t>Smart Garden / Greenhouse</a:t>
            </a:r>
            <a:endParaRPr sz="1800">
              <a:solidFill>
                <a:schemeClr val="dk1"/>
              </a:solidFill>
              <a:latin typeface="Helvetica Neue"/>
              <a:ea typeface="Helvetica Neue"/>
              <a:cs typeface="Helvetica Neue"/>
              <a:sym typeface="Helvetica Neue"/>
            </a:endParaRPr>
          </a:p>
          <a:p>
            <a:pPr indent="-342900" lvl="1" marL="914400" marR="0" rtl="0" algn="l">
              <a:spcBef>
                <a:spcPts val="0"/>
              </a:spcBef>
              <a:spcAft>
                <a:spcPts val="0"/>
              </a:spcAft>
              <a:buClr>
                <a:schemeClr val="dk1"/>
              </a:buClr>
              <a:buSzPts val="1800"/>
              <a:buFont typeface="Helvetica Neue"/>
              <a:buChar char="○"/>
            </a:pPr>
            <a:r>
              <a:rPr lang="en-US" sz="1800">
                <a:solidFill>
                  <a:schemeClr val="dk1"/>
                </a:solidFill>
                <a:latin typeface="Helvetica Neue"/>
                <a:ea typeface="Helvetica Neue"/>
                <a:cs typeface="Helvetica Neue"/>
                <a:sym typeface="Helvetica Neue"/>
              </a:rPr>
              <a:t>Smart Climate Control in Homes</a:t>
            </a:r>
            <a:endParaRPr sz="1800">
              <a:solidFill>
                <a:schemeClr val="dk1"/>
              </a:solidFill>
              <a:latin typeface="Helvetica Neue"/>
              <a:ea typeface="Helvetica Neue"/>
              <a:cs typeface="Helvetica Neue"/>
              <a:sym typeface="Helvetica Neue"/>
            </a:endParaRPr>
          </a:p>
          <a:p>
            <a:pPr indent="-342900" lvl="1" marL="914400" marR="0" rtl="0" algn="l">
              <a:spcBef>
                <a:spcPts val="0"/>
              </a:spcBef>
              <a:spcAft>
                <a:spcPts val="0"/>
              </a:spcAft>
              <a:buClr>
                <a:schemeClr val="dk1"/>
              </a:buClr>
              <a:buSzPts val="1800"/>
              <a:buFont typeface="Helvetica Neue"/>
              <a:buChar char="○"/>
            </a:pPr>
            <a:r>
              <a:rPr lang="en-US" sz="1800">
                <a:solidFill>
                  <a:schemeClr val="dk1"/>
                </a:solidFill>
                <a:latin typeface="Helvetica Neue"/>
                <a:ea typeface="Helvetica Neue"/>
                <a:cs typeface="Helvetica Neue"/>
                <a:sym typeface="Helvetica Neue"/>
              </a:rPr>
              <a:t>Smart Farms</a:t>
            </a:r>
            <a:endParaRPr sz="1800">
              <a:solidFill>
                <a:schemeClr val="dk1"/>
              </a:solidFill>
              <a:latin typeface="Helvetica Neue"/>
              <a:ea typeface="Helvetica Neue"/>
              <a:cs typeface="Helvetica Neue"/>
              <a:sym typeface="Helvetica Neue"/>
            </a:endParaRPr>
          </a:p>
          <a:p>
            <a:pPr indent="0" lvl="0" marL="0" marR="0" rtl="0" algn="l">
              <a:spcBef>
                <a:spcPts val="600"/>
              </a:spcBef>
              <a:spcAft>
                <a:spcPts val="0"/>
              </a:spcAft>
              <a:buNone/>
            </a:pPr>
            <a:r>
              <a:t/>
            </a:r>
            <a:endParaRPr sz="1800">
              <a:solidFill>
                <a:schemeClr val="dk1"/>
              </a:solidFill>
              <a:latin typeface="Helvetica Neue"/>
              <a:ea typeface="Helvetica Neue"/>
              <a:cs typeface="Helvetica Neue"/>
              <a:sym typeface="Helvetica Neue"/>
            </a:endParaRPr>
          </a:p>
          <a:p>
            <a:pPr indent="-342900" lvl="0" marL="457200" marR="0" rtl="0" algn="l">
              <a:spcBef>
                <a:spcPts val="600"/>
              </a:spcBef>
              <a:spcAft>
                <a:spcPts val="0"/>
              </a:spcAft>
              <a:buClr>
                <a:schemeClr val="dk1"/>
              </a:buClr>
              <a:buSzPts val="1800"/>
              <a:buFont typeface="Helvetica Neue"/>
              <a:buChar char="●"/>
            </a:pPr>
            <a:r>
              <a:rPr lang="en-US" sz="1800">
                <a:solidFill>
                  <a:schemeClr val="dk1"/>
                </a:solidFill>
                <a:latin typeface="Helvetica Neue"/>
                <a:ea typeface="Helvetica Neue"/>
                <a:cs typeface="Helvetica Neue"/>
                <a:sym typeface="Helvetica Neue"/>
              </a:rPr>
              <a:t>Functionality:</a:t>
            </a:r>
            <a:endParaRPr sz="1800">
              <a:solidFill>
                <a:schemeClr val="dk1"/>
              </a:solidFill>
              <a:latin typeface="Helvetica Neue"/>
              <a:ea typeface="Helvetica Neue"/>
              <a:cs typeface="Helvetica Neue"/>
              <a:sym typeface="Helvetica Neue"/>
            </a:endParaRPr>
          </a:p>
          <a:p>
            <a:pPr indent="-342900" lvl="1" marL="914400" marR="0" rtl="0" algn="l">
              <a:spcBef>
                <a:spcPts val="0"/>
              </a:spcBef>
              <a:spcAft>
                <a:spcPts val="0"/>
              </a:spcAft>
              <a:buClr>
                <a:schemeClr val="dk1"/>
              </a:buClr>
              <a:buSzPts val="1800"/>
              <a:buFont typeface="Helvetica Neue"/>
              <a:buChar char="○"/>
            </a:pPr>
            <a:r>
              <a:rPr lang="en-US" sz="1800">
                <a:solidFill>
                  <a:schemeClr val="dk1"/>
                </a:solidFill>
                <a:latin typeface="Helvetica Neue"/>
                <a:ea typeface="Helvetica Neue"/>
                <a:cs typeface="Helvetica Neue"/>
                <a:sym typeface="Helvetica Neue"/>
              </a:rPr>
              <a:t>Additional Sensor Types</a:t>
            </a:r>
            <a:endParaRPr sz="1800">
              <a:solidFill>
                <a:schemeClr val="dk1"/>
              </a:solidFill>
              <a:latin typeface="Helvetica Neue"/>
              <a:ea typeface="Helvetica Neue"/>
              <a:cs typeface="Helvetica Neue"/>
              <a:sym typeface="Helvetica Neue"/>
            </a:endParaRPr>
          </a:p>
          <a:p>
            <a:pPr indent="-342900" lvl="1" marL="914400" rtl="0">
              <a:spcBef>
                <a:spcPts val="0"/>
              </a:spcBef>
              <a:spcAft>
                <a:spcPts val="0"/>
              </a:spcAft>
              <a:buClr>
                <a:schemeClr val="dk1"/>
              </a:buClr>
              <a:buSzPts val="1800"/>
              <a:buFont typeface="Helvetica Neue"/>
              <a:buChar char="○"/>
            </a:pPr>
            <a:r>
              <a:rPr lang="en-US" sz="1800">
                <a:solidFill>
                  <a:schemeClr val="dk1"/>
                </a:solidFill>
                <a:latin typeface="Helvetica Neue"/>
                <a:ea typeface="Helvetica Neue"/>
                <a:cs typeface="Helvetica Neue"/>
                <a:sym typeface="Helvetica Neue"/>
              </a:rPr>
              <a:t>Switching Capabilities</a:t>
            </a:r>
            <a:endParaRPr sz="1800">
              <a:solidFill>
                <a:schemeClr val="dk1"/>
              </a:solidFill>
              <a:latin typeface="Helvetica Neue"/>
              <a:ea typeface="Helvetica Neue"/>
              <a:cs typeface="Helvetica Neue"/>
              <a:sym typeface="Helvetica Neue"/>
            </a:endParaRPr>
          </a:p>
          <a:p>
            <a:pPr indent="-342900" lvl="1" marL="914400" rtl="0">
              <a:spcBef>
                <a:spcPts val="0"/>
              </a:spcBef>
              <a:spcAft>
                <a:spcPts val="0"/>
              </a:spcAft>
              <a:buClr>
                <a:schemeClr val="dk1"/>
              </a:buClr>
              <a:buSzPts val="1800"/>
              <a:buFont typeface="Helvetica Neue"/>
              <a:buChar char="○"/>
            </a:pPr>
            <a:r>
              <a:rPr lang="en-US" sz="1800">
                <a:solidFill>
                  <a:schemeClr val="dk1"/>
                </a:solidFill>
                <a:latin typeface="Helvetica Neue"/>
                <a:ea typeface="Helvetica Neue"/>
                <a:cs typeface="Helvetica Neue"/>
                <a:sym typeface="Helvetica Neue"/>
              </a:rPr>
              <a:t>GPS Reporting Capabilities</a:t>
            </a:r>
            <a:endParaRPr sz="1800">
              <a:solidFill>
                <a:schemeClr val="dk1"/>
              </a:solidFill>
              <a:latin typeface="Helvetica Neue"/>
              <a:ea typeface="Helvetica Neue"/>
              <a:cs typeface="Helvetica Neue"/>
              <a:sym typeface="Helvetica Neue"/>
            </a:endParaRPr>
          </a:p>
          <a:p>
            <a:pPr indent="-342900" lvl="1" marL="914400" rtl="0">
              <a:spcBef>
                <a:spcPts val="0"/>
              </a:spcBef>
              <a:spcAft>
                <a:spcPts val="0"/>
              </a:spcAft>
              <a:buClr>
                <a:schemeClr val="dk1"/>
              </a:buClr>
              <a:buSzPts val="1800"/>
              <a:buFont typeface="Helvetica Neue"/>
              <a:buChar char="○"/>
            </a:pPr>
            <a:r>
              <a:rPr lang="en-US" sz="1800">
                <a:solidFill>
                  <a:schemeClr val="dk1"/>
                </a:solidFill>
                <a:latin typeface="Helvetica Neue"/>
                <a:ea typeface="Helvetica Neue"/>
                <a:cs typeface="Helvetica Neue"/>
                <a:sym typeface="Helvetica Neue"/>
              </a:rPr>
              <a:t>Bluetooth Integration</a:t>
            </a:r>
            <a:endParaRPr sz="1800">
              <a:solidFill>
                <a:schemeClr val="dk1"/>
              </a:solidFill>
              <a:latin typeface="Helvetica Neue"/>
              <a:ea typeface="Helvetica Neue"/>
              <a:cs typeface="Helvetica Neue"/>
              <a:sym typeface="Helvetica Neue"/>
            </a:endParaRPr>
          </a:p>
          <a:p>
            <a:pPr indent="0" lvl="0" marL="0" marR="0" rtl="0" algn="l">
              <a:spcBef>
                <a:spcPts val="600"/>
              </a:spcBef>
              <a:spcAft>
                <a:spcPts val="0"/>
              </a:spcAft>
              <a:buNone/>
            </a:pPr>
            <a:r>
              <a:t/>
            </a:r>
            <a:endParaRPr sz="1800">
              <a:solidFill>
                <a:schemeClr val="dk1"/>
              </a:solidFill>
              <a:latin typeface="Helvetica Neue"/>
              <a:ea typeface="Helvetica Neue"/>
              <a:cs typeface="Helvetica Neue"/>
              <a:sym typeface="Helvetica Neue"/>
            </a:endParaRPr>
          </a:p>
          <a:p>
            <a:pPr indent="-342900" lvl="0" marL="457200" marR="0" rtl="0" algn="l">
              <a:spcBef>
                <a:spcPts val="600"/>
              </a:spcBef>
              <a:spcAft>
                <a:spcPts val="0"/>
              </a:spcAft>
              <a:buClr>
                <a:schemeClr val="dk1"/>
              </a:buClr>
              <a:buSzPts val="1800"/>
              <a:buFont typeface="Helvetica Neue"/>
              <a:buChar char="●"/>
            </a:pPr>
            <a:r>
              <a:rPr lang="en-US" sz="1800">
                <a:solidFill>
                  <a:schemeClr val="dk1"/>
                </a:solidFill>
                <a:latin typeface="Helvetica Neue"/>
                <a:ea typeface="Helvetica Neue"/>
                <a:cs typeface="Helvetica Neue"/>
                <a:sym typeface="Helvetica Neue"/>
              </a:rPr>
              <a:t>Visualizations:</a:t>
            </a:r>
            <a:endParaRPr sz="1800">
              <a:solidFill>
                <a:schemeClr val="dk1"/>
              </a:solidFill>
              <a:latin typeface="Helvetica Neue"/>
              <a:ea typeface="Helvetica Neue"/>
              <a:cs typeface="Helvetica Neue"/>
              <a:sym typeface="Helvetica Neue"/>
            </a:endParaRPr>
          </a:p>
          <a:p>
            <a:pPr indent="-342900" lvl="1" marL="914400" marR="0" rtl="0" algn="l">
              <a:spcBef>
                <a:spcPts val="0"/>
              </a:spcBef>
              <a:spcAft>
                <a:spcPts val="0"/>
              </a:spcAft>
              <a:buClr>
                <a:schemeClr val="dk1"/>
              </a:buClr>
              <a:buSzPts val="1800"/>
              <a:buFont typeface="Helvetica Neue"/>
              <a:buChar char="○"/>
            </a:pPr>
            <a:r>
              <a:rPr lang="en-US" sz="1800">
                <a:solidFill>
                  <a:schemeClr val="dk1"/>
                </a:solidFill>
                <a:latin typeface="Helvetica Neue"/>
                <a:ea typeface="Helvetica Neue"/>
                <a:cs typeface="Helvetica Neue"/>
                <a:sym typeface="Helvetica Neue"/>
              </a:rPr>
              <a:t>Mobile App</a:t>
            </a:r>
            <a:endParaRPr sz="1800">
              <a:solidFill>
                <a:schemeClr val="dk1"/>
              </a:solidFill>
              <a:latin typeface="Helvetica Neue"/>
              <a:ea typeface="Helvetica Neue"/>
              <a:cs typeface="Helvetica Neue"/>
              <a:sym typeface="Helvetica Neue"/>
            </a:endParaRPr>
          </a:p>
          <a:p>
            <a:pPr indent="-342900" lvl="1" marL="914400" marR="0" rtl="0" algn="l">
              <a:spcBef>
                <a:spcPts val="0"/>
              </a:spcBef>
              <a:spcAft>
                <a:spcPts val="0"/>
              </a:spcAft>
              <a:buClr>
                <a:schemeClr val="dk1"/>
              </a:buClr>
              <a:buSzPts val="1800"/>
              <a:buFont typeface="Helvetica Neue"/>
              <a:buChar char="○"/>
            </a:pPr>
            <a:r>
              <a:rPr lang="en-US" sz="1800">
                <a:solidFill>
                  <a:schemeClr val="dk1"/>
                </a:solidFill>
                <a:latin typeface="Helvetica Neue"/>
                <a:ea typeface="Helvetica Neue"/>
                <a:cs typeface="Helvetica Neue"/>
                <a:sym typeface="Helvetica Neue"/>
              </a:rPr>
              <a:t>Improved UI</a:t>
            </a:r>
            <a:endParaRPr sz="1800">
              <a:solidFill>
                <a:schemeClr val="dk1"/>
              </a:solidFill>
              <a:latin typeface="Helvetica Neue"/>
              <a:ea typeface="Helvetica Neue"/>
              <a:cs typeface="Helvetica Neue"/>
              <a:sym typeface="Helvetica Neue"/>
            </a:endParaRPr>
          </a:p>
          <a:p>
            <a:pPr indent="-342900" lvl="1" marL="914400" marR="0" rtl="0" algn="l">
              <a:spcBef>
                <a:spcPts val="0"/>
              </a:spcBef>
              <a:spcAft>
                <a:spcPts val="0"/>
              </a:spcAft>
              <a:buClr>
                <a:schemeClr val="dk1"/>
              </a:buClr>
              <a:buSzPts val="1800"/>
              <a:buFont typeface="Helvetica Neue"/>
              <a:buChar char="○"/>
            </a:pPr>
            <a:r>
              <a:rPr lang="en-US" sz="1800">
                <a:solidFill>
                  <a:schemeClr val="dk1"/>
                </a:solidFill>
                <a:latin typeface="Helvetica Neue"/>
                <a:ea typeface="Helvetica Neue"/>
                <a:cs typeface="Helvetica Neue"/>
                <a:sym typeface="Helvetica Neue"/>
              </a:rPr>
              <a:t>Additional Statistics and Analyses</a:t>
            </a:r>
            <a:endParaRPr sz="1800">
              <a:solidFill>
                <a:schemeClr val="dk1"/>
              </a:solidFill>
              <a:latin typeface="Helvetica Neue"/>
              <a:ea typeface="Helvetica Neue"/>
              <a:cs typeface="Helvetica Neue"/>
              <a:sym typeface="Helvetica Neue"/>
            </a:endParaRPr>
          </a:p>
          <a:p>
            <a:pPr indent="-342900" lvl="1" marL="914400" marR="0" rtl="0" algn="l">
              <a:spcBef>
                <a:spcPts val="0"/>
              </a:spcBef>
              <a:spcAft>
                <a:spcPts val="0"/>
              </a:spcAft>
              <a:buClr>
                <a:schemeClr val="dk1"/>
              </a:buClr>
              <a:buSzPts val="1800"/>
              <a:buFont typeface="Helvetica Neue"/>
              <a:buChar char="○"/>
            </a:pPr>
            <a:r>
              <a:rPr lang="en-US" sz="1800">
                <a:solidFill>
                  <a:schemeClr val="dk1"/>
                </a:solidFill>
                <a:latin typeface="Helvetica Neue"/>
                <a:ea typeface="Helvetica Neue"/>
                <a:cs typeface="Helvetica Neue"/>
                <a:sym typeface="Helvetica Neue"/>
              </a:rPr>
              <a:t>Device Health and Location Tracking</a:t>
            </a:r>
            <a:endParaRPr sz="1800">
              <a:solidFill>
                <a:schemeClr val="dk1"/>
              </a:solidFill>
              <a:latin typeface="Helvetica Neue"/>
              <a:ea typeface="Helvetica Neue"/>
              <a:cs typeface="Helvetica Neue"/>
              <a:sym typeface="Helvetica Neue"/>
            </a:endParaRPr>
          </a:p>
          <a:p>
            <a:pPr indent="-254000" lvl="0" marL="342900" marR="0" rtl="0" algn="l">
              <a:spcBef>
                <a:spcPts val="0"/>
              </a:spcBef>
              <a:spcAft>
                <a:spcPts val="0"/>
              </a:spcAft>
              <a:buClr>
                <a:schemeClr val="dk1"/>
              </a:buClr>
              <a:buSzPts val="1400"/>
              <a:buFont typeface="Calibri"/>
              <a:buNone/>
            </a:pPr>
            <a:r>
              <a:t/>
            </a:r>
            <a:endParaRPr sz="1400">
              <a:solidFill>
                <a:schemeClr val="dk1"/>
              </a:solidFill>
              <a:latin typeface="Helvetica Neue"/>
              <a:ea typeface="Helvetica Neue"/>
              <a:cs typeface="Helvetica Neue"/>
              <a:sym typeface="Helvetica Neue"/>
            </a:endParaRPr>
          </a:p>
          <a:p>
            <a:pPr indent="-254000" lvl="0" marL="342900" marR="0" rtl="0" algn="l">
              <a:spcBef>
                <a:spcPts val="0"/>
              </a:spcBef>
              <a:spcAft>
                <a:spcPts val="0"/>
              </a:spcAft>
              <a:buClr>
                <a:schemeClr val="dk1"/>
              </a:buClr>
              <a:buSzPts val="1400"/>
              <a:buFont typeface="Calibri"/>
              <a:buNone/>
            </a:pPr>
            <a:r>
              <a:t/>
            </a:r>
            <a:endParaRPr sz="1400">
              <a:solidFill>
                <a:schemeClr val="dk1"/>
              </a:solidFill>
              <a:latin typeface="Helvetica Neue"/>
              <a:ea typeface="Helvetica Neue"/>
              <a:cs typeface="Helvetica Neue"/>
              <a:sym typeface="Helvetica Neue"/>
            </a:endParaRPr>
          </a:p>
          <a:p>
            <a:pPr indent="-254000" lvl="0" marL="342900" marR="0" rtl="0" algn="l">
              <a:spcBef>
                <a:spcPts val="0"/>
              </a:spcBef>
              <a:spcAft>
                <a:spcPts val="0"/>
              </a:spcAft>
              <a:buClr>
                <a:schemeClr val="dk1"/>
              </a:buClr>
              <a:buSzPts val="1400"/>
              <a:buFont typeface="Calibri"/>
              <a:buNone/>
            </a:pPr>
            <a:r>
              <a:t/>
            </a:r>
            <a:endParaRPr b="1" sz="1400">
              <a:solidFill>
                <a:schemeClr val="dk1"/>
              </a:solidFill>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Shape 239"/>
          <p:cNvSpPr txBox="1"/>
          <p:nvPr>
            <p:ph type="title"/>
          </p:nvPr>
        </p:nvSpPr>
        <p:spPr>
          <a:xfrm>
            <a:off x="1" y="0"/>
            <a:ext cx="8317732" cy="385965"/>
          </a:xfrm>
          <a:prstGeom prst="rect">
            <a:avLst/>
          </a:prstGeom>
          <a:solidFill>
            <a:srgbClr val="F2F2F2"/>
          </a:solidFill>
          <a:ln cap="flat" cmpd="sng" w="9525">
            <a:solidFill>
              <a:srgbClr val="F2F2F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B40537"/>
              </a:buClr>
              <a:buSzPts val="2160"/>
              <a:buFont typeface="Helvetica Neue"/>
              <a:buNone/>
            </a:pPr>
            <a:r>
              <a:rPr b="1" i="0" lang="en-US" sz="2160" u="none" cap="none" strike="noStrike">
                <a:solidFill>
                  <a:srgbClr val="B40537"/>
                </a:solidFill>
                <a:latin typeface="Helvetica Neue"/>
                <a:ea typeface="Helvetica Neue"/>
                <a:cs typeface="Helvetica Neue"/>
                <a:sym typeface="Helvetica Neue"/>
              </a:rPr>
              <a:t>References</a:t>
            </a:r>
            <a:endParaRPr/>
          </a:p>
        </p:txBody>
      </p:sp>
      <p:sp>
        <p:nvSpPr>
          <p:cNvPr id="240" name="Shape 240"/>
          <p:cNvSpPr txBox="1"/>
          <p:nvPr/>
        </p:nvSpPr>
        <p:spPr>
          <a:xfrm>
            <a:off x="105508" y="1041465"/>
            <a:ext cx="8928304" cy="4231928"/>
          </a:xfrm>
          <a:prstGeom prst="rect">
            <a:avLst/>
          </a:prstGeom>
          <a:noFill/>
          <a:ln>
            <a:noFill/>
          </a:ln>
        </p:spPr>
        <p:txBody>
          <a:bodyPr anchorCtr="0" anchor="t" bIns="45700" lIns="91425" spcFirstLastPara="1" rIns="91425" wrap="square" tIns="45700">
            <a:noAutofit/>
          </a:bodyPr>
          <a:lstStyle/>
          <a:p>
            <a:pPr indent="0" lvl="0" marL="0" marR="0" rtl="0" algn="l">
              <a:spcBef>
                <a:spcPts val="600"/>
              </a:spcBef>
              <a:spcAft>
                <a:spcPts val="0"/>
              </a:spcAft>
              <a:buNone/>
            </a:pPr>
            <a:r>
              <a:t/>
            </a:r>
            <a:endParaRPr>
              <a:solidFill>
                <a:schemeClr val="dk1"/>
              </a:solidFill>
              <a:latin typeface="Helvetica Neue"/>
              <a:ea typeface="Helvetica Neue"/>
              <a:cs typeface="Helvetica Neue"/>
              <a:sym typeface="Helvetica Neue"/>
            </a:endParaRPr>
          </a:p>
          <a:p>
            <a:pPr indent="-342900" lvl="0" marL="342900" marR="0" rtl="0" algn="l">
              <a:spcBef>
                <a:spcPts val="600"/>
              </a:spcBef>
              <a:spcAft>
                <a:spcPts val="0"/>
              </a:spcAft>
              <a:buClr>
                <a:schemeClr val="dk1"/>
              </a:buClr>
              <a:buSzPts val="1400"/>
              <a:buFont typeface="Helvetica Neue"/>
              <a:buAutoNum type="arabicPeriod"/>
            </a:pPr>
            <a:r>
              <a:rPr lang="en-US">
                <a:solidFill>
                  <a:schemeClr val="dk1"/>
                </a:solidFill>
                <a:latin typeface="Helvetica Neue"/>
                <a:ea typeface="Helvetica Neue"/>
                <a:cs typeface="Helvetica Neue"/>
                <a:sym typeface="Helvetica Neue"/>
              </a:rPr>
              <a:t>AWS. “AWS IoT Core Documentation.” Developer Guide, AWS IoT, </a:t>
            </a:r>
            <a:r>
              <a:rPr lang="en-US" u="sng">
                <a:solidFill>
                  <a:schemeClr val="hlink"/>
                </a:solidFill>
                <a:latin typeface="Helvetica Neue"/>
                <a:ea typeface="Helvetica Neue"/>
                <a:cs typeface="Helvetica Neue"/>
                <a:sym typeface="Helvetica Neue"/>
                <a:hlinkClick r:id="rId3"/>
              </a:rPr>
              <a:t>www.docs.aws.amazon.com/iot/latest/developerguide/what-is-aws-iot.html</a:t>
            </a:r>
            <a:r>
              <a:rPr lang="en-US">
                <a:solidFill>
                  <a:schemeClr val="dk1"/>
                </a:solidFill>
                <a:latin typeface="Helvetica Neue"/>
                <a:ea typeface="Helvetica Neue"/>
                <a:cs typeface="Helvetica Neue"/>
                <a:sym typeface="Helvetica Neue"/>
              </a:rPr>
              <a:t>.</a:t>
            </a:r>
            <a:endParaRPr>
              <a:solidFill>
                <a:schemeClr val="dk1"/>
              </a:solidFill>
              <a:latin typeface="Helvetica Neue"/>
              <a:ea typeface="Helvetica Neue"/>
              <a:cs typeface="Helvetica Neue"/>
              <a:sym typeface="Helvetica Neue"/>
            </a:endParaRPr>
          </a:p>
          <a:p>
            <a:pPr indent="-342900" lvl="0" marL="342900" marR="0" rtl="0" algn="l">
              <a:spcBef>
                <a:spcPts val="600"/>
              </a:spcBef>
              <a:spcAft>
                <a:spcPts val="0"/>
              </a:spcAft>
              <a:buClr>
                <a:schemeClr val="dk1"/>
              </a:buClr>
              <a:buSzPts val="1400"/>
              <a:buFont typeface="Helvetica Neue"/>
              <a:buAutoNum type="arabicPeriod"/>
            </a:pPr>
            <a:r>
              <a:rPr lang="en-US">
                <a:solidFill>
                  <a:schemeClr val="dk1"/>
                </a:solidFill>
                <a:latin typeface="Helvetica Neue"/>
                <a:ea typeface="Helvetica Neue"/>
                <a:cs typeface="Helvetica Neue"/>
                <a:sym typeface="Helvetica Neue"/>
              </a:rPr>
              <a:t>AWS. “Amazon Elastic Compute Cloud Documentation.” Amazon Elastic Compute Cloud Documentation, User Guide for Linux Instances, </a:t>
            </a:r>
            <a:r>
              <a:rPr lang="en-US" u="sng">
                <a:solidFill>
                  <a:schemeClr val="hlink"/>
                </a:solidFill>
                <a:latin typeface="Helvetica Neue"/>
                <a:ea typeface="Helvetica Neue"/>
                <a:cs typeface="Helvetica Neue"/>
                <a:sym typeface="Helvetica Neue"/>
                <a:hlinkClick r:id="rId4"/>
              </a:rPr>
              <a:t>www.aws.amazon.com/documentation/ec2/</a:t>
            </a:r>
            <a:r>
              <a:rPr lang="en-US">
                <a:solidFill>
                  <a:schemeClr val="dk1"/>
                </a:solidFill>
                <a:latin typeface="Helvetica Neue"/>
                <a:ea typeface="Helvetica Neue"/>
                <a:cs typeface="Helvetica Neue"/>
                <a:sym typeface="Helvetica Neue"/>
              </a:rPr>
              <a:t>.</a:t>
            </a:r>
            <a:endParaRPr>
              <a:solidFill>
                <a:schemeClr val="dk1"/>
              </a:solidFill>
              <a:latin typeface="Helvetica Neue"/>
              <a:ea typeface="Helvetica Neue"/>
              <a:cs typeface="Helvetica Neue"/>
              <a:sym typeface="Helvetica Neue"/>
            </a:endParaRPr>
          </a:p>
          <a:p>
            <a:pPr indent="-342900" lvl="0" marL="342900" rtl="0">
              <a:spcBef>
                <a:spcPts val="600"/>
              </a:spcBef>
              <a:spcAft>
                <a:spcPts val="0"/>
              </a:spcAft>
              <a:buClr>
                <a:schemeClr val="dk1"/>
              </a:buClr>
              <a:buSzPts val="1400"/>
              <a:buFont typeface="Helvetica Neue"/>
              <a:buAutoNum type="arabicPeriod"/>
            </a:pPr>
            <a:r>
              <a:rPr lang="en-US">
                <a:solidFill>
                  <a:schemeClr val="dk1"/>
                </a:solidFill>
                <a:latin typeface="Helvetica Neue"/>
                <a:ea typeface="Helvetica Neue"/>
                <a:cs typeface="Helvetica Neue"/>
                <a:sym typeface="Helvetica Neue"/>
              </a:rPr>
              <a:t>Cypress Semiconductor. CYW943907AEVAL1F Evaluation Kit User Guide. CYW943907AEVAL1F Evaluation Kit User Guide, Cypress, 2017.</a:t>
            </a:r>
            <a:endParaRPr>
              <a:solidFill>
                <a:schemeClr val="dk1"/>
              </a:solidFill>
              <a:latin typeface="Helvetica Neue"/>
              <a:ea typeface="Helvetica Neue"/>
              <a:cs typeface="Helvetica Neue"/>
              <a:sym typeface="Helvetica Neue"/>
            </a:endParaRPr>
          </a:p>
          <a:p>
            <a:pPr indent="-342900" lvl="0" marL="342900" marR="0" rtl="0" algn="l">
              <a:spcBef>
                <a:spcPts val="600"/>
              </a:spcBef>
              <a:spcAft>
                <a:spcPts val="0"/>
              </a:spcAft>
              <a:buClr>
                <a:schemeClr val="dk1"/>
              </a:buClr>
              <a:buSzPts val="1400"/>
              <a:buFont typeface="Helvetica Neue"/>
              <a:buAutoNum type="arabicPeriod"/>
            </a:pPr>
            <a:r>
              <a:rPr lang="en-US">
                <a:solidFill>
                  <a:schemeClr val="dk1"/>
                </a:solidFill>
                <a:latin typeface="Helvetica Neue"/>
                <a:ea typeface="Helvetica Neue"/>
                <a:cs typeface="Helvetica Neue"/>
                <a:sym typeface="Helvetica Neue"/>
              </a:rPr>
              <a:t>Eclipse, Mosquitto. “Eclipse Mosquitto™ An Open Source MQTT Broker.” Eclipse Mosquitto, Documentation, </a:t>
            </a:r>
            <a:r>
              <a:rPr lang="en-US" u="sng">
                <a:solidFill>
                  <a:schemeClr val="hlink"/>
                </a:solidFill>
                <a:latin typeface="Helvetica Neue"/>
                <a:ea typeface="Helvetica Neue"/>
                <a:cs typeface="Helvetica Neue"/>
                <a:sym typeface="Helvetica Neue"/>
                <a:hlinkClick r:id="rId5"/>
              </a:rPr>
              <a:t>www.mosquitto.org/</a:t>
            </a:r>
            <a:r>
              <a:rPr lang="en-US">
                <a:solidFill>
                  <a:schemeClr val="dk1"/>
                </a:solidFill>
                <a:latin typeface="Helvetica Neue"/>
                <a:ea typeface="Helvetica Neue"/>
                <a:cs typeface="Helvetica Neue"/>
                <a:sym typeface="Helvetica Neue"/>
              </a:rPr>
              <a:t>.</a:t>
            </a:r>
            <a:endParaRPr>
              <a:solidFill>
                <a:schemeClr val="dk1"/>
              </a:solidFill>
              <a:latin typeface="Helvetica Neue"/>
              <a:ea typeface="Helvetica Neue"/>
              <a:cs typeface="Helvetica Neue"/>
              <a:sym typeface="Helvetica Neue"/>
            </a:endParaRPr>
          </a:p>
          <a:p>
            <a:pPr indent="-342900" lvl="0" marL="342900" rtl="0">
              <a:spcBef>
                <a:spcPts val="600"/>
              </a:spcBef>
              <a:spcAft>
                <a:spcPts val="0"/>
              </a:spcAft>
              <a:buClr>
                <a:schemeClr val="dk1"/>
              </a:buClr>
              <a:buSzPts val="1400"/>
              <a:buFont typeface="Helvetica Neue"/>
              <a:buAutoNum type="arabicPeriod"/>
            </a:pPr>
            <a:r>
              <a:rPr lang="en-US">
                <a:solidFill>
                  <a:schemeClr val="dk1"/>
                </a:solidFill>
                <a:latin typeface="Helvetica Neue"/>
                <a:ea typeface="Helvetica Neue"/>
                <a:cs typeface="Helvetica Neue"/>
                <a:sym typeface="Helvetica Neue"/>
              </a:rPr>
              <a:t>“Spooky Statistics About Energy And Water Waste.” Www.erc-Co.org/, 13 July 2016, </a:t>
            </a:r>
            <a:r>
              <a:rPr lang="en-US" u="sng">
                <a:solidFill>
                  <a:schemeClr val="hlink"/>
                </a:solidFill>
                <a:latin typeface="Helvetica Neue"/>
                <a:ea typeface="Helvetica Neue"/>
                <a:cs typeface="Helvetica Neue"/>
                <a:sym typeface="Helvetica Neue"/>
                <a:hlinkClick r:id="rId6"/>
              </a:rPr>
              <a:t>www.erc-co.org/spooky-statistics-about-energy-and-water-waste/</a:t>
            </a:r>
            <a:r>
              <a:rPr lang="en-US">
                <a:solidFill>
                  <a:schemeClr val="dk1"/>
                </a:solidFill>
                <a:latin typeface="Helvetica Neue"/>
                <a:ea typeface="Helvetica Neue"/>
                <a:cs typeface="Helvetica Neue"/>
                <a:sym typeface="Helvetica Neue"/>
              </a:rPr>
              <a:t>.</a:t>
            </a:r>
            <a:endParaRPr>
              <a:solidFill>
                <a:schemeClr val="dk1"/>
              </a:solidFill>
              <a:latin typeface="Helvetica Neue"/>
              <a:ea typeface="Helvetica Neue"/>
              <a:cs typeface="Helvetica Neue"/>
              <a:sym typeface="Helvetica Neue"/>
            </a:endParaRPr>
          </a:p>
          <a:p>
            <a:pPr indent="-342900" lvl="0" marL="342900" rtl="0">
              <a:spcBef>
                <a:spcPts val="600"/>
              </a:spcBef>
              <a:spcAft>
                <a:spcPts val="0"/>
              </a:spcAft>
              <a:buClr>
                <a:schemeClr val="dk1"/>
              </a:buClr>
              <a:buSzPts val="1400"/>
              <a:buFont typeface="Helvetica Neue"/>
              <a:buAutoNum type="arabicPeriod"/>
            </a:pPr>
            <a:r>
              <a:rPr lang="en-US">
                <a:solidFill>
                  <a:schemeClr val="dk1"/>
                </a:solidFill>
                <a:latin typeface="Helvetica Neue"/>
                <a:ea typeface="Helvetica Neue"/>
                <a:cs typeface="Helvetica Neue"/>
                <a:sym typeface="Helvetica Neue"/>
              </a:rPr>
              <a:t>“Welcome to My Smart Home: The 12 Best Devices to Make Your House Smart.” Fortune, Fortune, </a:t>
            </a:r>
            <a:r>
              <a:rPr lang="en-US" u="sng">
                <a:solidFill>
                  <a:schemeClr val="hlink"/>
                </a:solidFill>
                <a:latin typeface="Helvetica Neue"/>
                <a:ea typeface="Helvetica Neue"/>
                <a:cs typeface="Helvetica Neue"/>
                <a:sym typeface="Helvetica Neue"/>
                <a:hlinkClick r:id="rId7"/>
              </a:rPr>
              <a:t>www.fortune.com/2017/02/17/smart-home-tech-internet-of-things-connected-home/</a:t>
            </a:r>
            <a:r>
              <a:rPr lang="en-US">
                <a:solidFill>
                  <a:schemeClr val="dk1"/>
                </a:solidFill>
                <a:latin typeface="Helvetica Neue"/>
                <a:ea typeface="Helvetica Neue"/>
                <a:cs typeface="Helvetica Neue"/>
                <a:sym typeface="Helvetica Neue"/>
              </a:rPr>
              <a:t>.</a:t>
            </a:r>
            <a:endParaRPr>
              <a:solidFill>
                <a:schemeClr val="dk1"/>
              </a:solidFill>
              <a:latin typeface="Helvetica Neue"/>
              <a:ea typeface="Helvetica Neue"/>
              <a:cs typeface="Helvetica Neue"/>
              <a:sym typeface="Helvetica Neue"/>
            </a:endParaRPr>
          </a:p>
          <a:p>
            <a:pPr indent="0" lvl="0" marL="0" marR="0" rtl="0" algn="l">
              <a:spcBef>
                <a:spcPts val="600"/>
              </a:spcBef>
              <a:spcAft>
                <a:spcPts val="0"/>
              </a:spcAft>
              <a:buNone/>
            </a:pPr>
            <a:r>
              <a:t/>
            </a:r>
            <a:endParaRPr sz="1400">
              <a:solidFill>
                <a:schemeClr val="dk1"/>
              </a:solidFill>
              <a:latin typeface="Helvetica Neue"/>
              <a:ea typeface="Helvetica Neue"/>
              <a:cs typeface="Helvetica Neue"/>
              <a:sym typeface="Helvetica Neue"/>
            </a:endParaRPr>
          </a:p>
          <a:p>
            <a:pPr indent="0" lvl="0" marL="0" marR="0" rtl="0" algn="l">
              <a:spcBef>
                <a:spcPts val="600"/>
              </a:spcBef>
              <a:spcAft>
                <a:spcPts val="0"/>
              </a:spcAft>
              <a:buNone/>
            </a:pPr>
            <a:r>
              <a:t/>
            </a:r>
            <a:endParaRPr sz="1400">
              <a:solidFill>
                <a:schemeClr val="dk1"/>
              </a:solidFill>
              <a:latin typeface="Helvetica Neue"/>
              <a:ea typeface="Helvetica Neue"/>
              <a:cs typeface="Helvetica Neue"/>
              <a:sym typeface="Helvetica Neue"/>
            </a:endParaRPr>
          </a:p>
          <a:p>
            <a:pPr indent="-254000" lvl="0" marL="342900" marR="0" rtl="0" algn="l">
              <a:spcBef>
                <a:spcPts val="0"/>
              </a:spcBef>
              <a:spcAft>
                <a:spcPts val="0"/>
              </a:spcAft>
              <a:buClr>
                <a:schemeClr val="dk1"/>
              </a:buClr>
              <a:buSzPts val="1400"/>
              <a:buFont typeface="Calibri"/>
              <a:buNone/>
            </a:pPr>
            <a:r>
              <a:t/>
            </a:r>
            <a:endParaRPr sz="1400">
              <a:solidFill>
                <a:schemeClr val="dk1"/>
              </a:solidFill>
              <a:latin typeface="Helvetica Neue"/>
              <a:ea typeface="Helvetica Neue"/>
              <a:cs typeface="Helvetica Neue"/>
              <a:sym typeface="Helvetica Neue"/>
            </a:endParaRPr>
          </a:p>
          <a:p>
            <a:pPr indent="-254000" lvl="0" marL="342900" marR="0" rtl="0" algn="l">
              <a:spcBef>
                <a:spcPts val="0"/>
              </a:spcBef>
              <a:spcAft>
                <a:spcPts val="0"/>
              </a:spcAft>
              <a:buClr>
                <a:schemeClr val="dk1"/>
              </a:buClr>
              <a:buSzPts val="1400"/>
              <a:buFont typeface="Calibri"/>
              <a:buNone/>
            </a:pPr>
            <a:r>
              <a:t/>
            </a:r>
            <a:endParaRPr sz="1400">
              <a:solidFill>
                <a:schemeClr val="dk1"/>
              </a:solidFill>
              <a:latin typeface="Helvetica Neue"/>
              <a:ea typeface="Helvetica Neue"/>
              <a:cs typeface="Helvetica Neue"/>
              <a:sym typeface="Helvetica Neue"/>
            </a:endParaRPr>
          </a:p>
          <a:p>
            <a:pPr indent="-254000" lvl="0" marL="342900" marR="0" rtl="0" algn="l">
              <a:spcBef>
                <a:spcPts val="0"/>
              </a:spcBef>
              <a:spcAft>
                <a:spcPts val="0"/>
              </a:spcAft>
              <a:buClr>
                <a:schemeClr val="dk1"/>
              </a:buClr>
              <a:buSzPts val="1400"/>
              <a:buFont typeface="Calibri"/>
              <a:buNone/>
            </a:pPr>
            <a:r>
              <a:t/>
            </a:r>
            <a:endParaRPr b="1" sz="1400">
              <a:solidFill>
                <a:schemeClr val="dk1"/>
              </a:solidFill>
              <a:latin typeface="Helvetica Neue"/>
              <a:ea typeface="Helvetica Neue"/>
              <a:cs typeface="Helvetica Neue"/>
              <a:sym typeface="Helvetica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Shape 246"/>
          <p:cNvSpPr txBox="1"/>
          <p:nvPr>
            <p:ph type="title"/>
          </p:nvPr>
        </p:nvSpPr>
        <p:spPr>
          <a:xfrm>
            <a:off x="0" y="3029595"/>
            <a:ext cx="9144000" cy="641604"/>
          </a:xfrm>
          <a:prstGeom prst="rect">
            <a:avLst/>
          </a:prstGeom>
          <a:solidFill>
            <a:srgbClr val="F2F2F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B40537"/>
              </a:buClr>
              <a:buSzPts val="2800"/>
              <a:buFont typeface="Helvetica Neue"/>
              <a:buNone/>
            </a:pPr>
            <a:r>
              <a:rPr b="1" i="0" lang="en-US" sz="2800" u="none" cap="none" strike="noStrike">
                <a:solidFill>
                  <a:srgbClr val="B40537"/>
                </a:solidFill>
                <a:latin typeface="Helvetica Neue"/>
                <a:ea typeface="Helvetica Neue"/>
                <a:cs typeface="Helvetica Neue"/>
                <a:sym typeface="Helvetica Neue"/>
              </a:rPr>
              <a:t>Contributions of Group Members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Shape 252"/>
          <p:cNvSpPr txBox="1"/>
          <p:nvPr>
            <p:ph type="title"/>
          </p:nvPr>
        </p:nvSpPr>
        <p:spPr>
          <a:xfrm>
            <a:off x="1" y="0"/>
            <a:ext cx="8317800" cy="386100"/>
          </a:xfrm>
          <a:prstGeom prst="rect">
            <a:avLst/>
          </a:prstGeom>
          <a:solidFill>
            <a:srgbClr val="F2F2F2"/>
          </a:solidFill>
          <a:ln cap="flat" cmpd="sng" w="9525">
            <a:solidFill>
              <a:srgbClr val="F2F2F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B40537"/>
              </a:buClr>
              <a:buSzPts val="2400"/>
              <a:buFont typeface="Helvetica Neue"/>
              <a:buNone/>
            </a:pPr>
            <a:r>
              <a:rPr b="1" i="0" lang="en-US" sz="2400" u="none" cap="none" strike="noStrike">
                <a:solidFill>
                  <a:srgbClr val="B40537"/>
                </a:solidFill>
                <a:latin typeface="Helvetica Neue"/>
                <a:ea typeface="Helvetica Neue"/>
                <a:cs typeface="Helvetica Neue"/>
                <a:sym typeface="Helvetica Neue"/>
              </a:rPr>
              <a:t>Contributions of Group Members</a:t>
            </a:r>
            <a:endParaRPr/>
          </a:p>
        </p:txBody>
      </p:sp>
      <p:sp>
        <p:nvSpPr>
          <p:cNvPr id="253" name="Shape 253"/>
          <p:cNvSpPr txBox="1"/>
          <p:nvPr>
            <p:ph idx="1" type="body"/>
          </p:nvPr>
        </p:nvSpPr>
        <p:spPr>
          <a:xfrm>
            <a:off x="156700" y="726824"/>
            <a:ext cx="8771700" cy="57279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000"/>
              </a:spcBef>
              <a:spcAft>
                <a:spcPts val="0"/>
              </a:spcAft>
              <a:buNone/>
            </a:pPr>
            <a:r>
              <a:rPr b="1" lang="en-US" sz="1800"/>
              <a:t>Contributions</a:t>
            </a:r>
            <a:endParaRPr b="1" sz="1800"/>
          </a:p>
          <a:p>
            <a:pPr indent="-215900" lvl="0" marL="228600" marR="0" rtl="0" algn="l">
              <a:lnSpc>
                <a:spcPct val="90000"/>
              </a:lnSpc>
              <a:spcBef>
                <a:spcPts val="1000"/>
              </a:spcBef>
              <a:spcAft>
                <a:spcPts val="0"/>
              </a:spcAft>
              <a:buClr>
                <a:schemeClr val="dk1"/>
              </a:buClr>
              <a:buSzPts val="1800"/>
              <a:buFont typeface="Arial"/>
              <a:buChar char="•"/>
            </a:pPr>
            <a:r>
              <a:rPr lang="en-US" sz="1800"/>
              <a:t>Created and administered the Amazon AWS EC2 server and the programs on it (httpd, mosquitto)</a:t>
            </a:r>
            <a:endParaRPr sz="1800"/>
          </a:p>
          <a:p>
            <a:pPr indent="-215900" lvl="0" marL="228600" marR="0" rtl="0" algn="l">
              <a:lnSpc>
                <a:spcPct val="90000"/>
              </a:lnSpc>
              <a:spcBef>
                <a:spcPts val="1000"/>
              </a:spcBef>
              <a:spcAft>
                <a:spcPts val="0"/>
              </a:spcAft>
              <a:buClr>
                <a:schemeClr val="dk1"/>
              </a:buClr>
              <a:buSzPts val="1800"/>
              <a:buFont typeface="Arial"/>
              <a:buChar char="•"/>
            </a:pPr>
            <a:r>
              <a:rPr lang="en-US" sz="1800"/>
              <a:t>Established communications between the IoT boards, the MQTT </a:t>
            </a:r>
            <a:r>
              <a:rPr lang="en-US" sz="1800"/>
              <a:t>broker, and instances of the web application</a:t>
            </a:r>
            <a:endParaRPr sz="1800"/>
          </a:p>
          <a:p>
            <a:pPr indent="-215900" lvl="0" marL="228600" marR="0" rtl="0" algn="l">
              <a:lnSpc>
                <a:spcPct val="90000"/>
              </a:lnSpc>
              <a:spcBef>
                <a:spcPts val="1000"/>
              </a:spcBef>
              <a:spcAft>
                <a:spcPts val="0"/>
              </a:spcAft>
              <a:buClr>
                <a:schemeClr val="dk1"/>
              </a:buClr>
              <a:buSzPts val="1800"/>
              <a:buFont typeface="Arial"/>
              <a:buChar char="•"/>
            </a:pPr>
            <a:r>
              <a:rPr lang="en-US" sz="1800"/>
              <a:t>Assured that messages were formatted correctly and that they were correctly parsed and stored by instances of the web application</a:t>
            </a:r>
            <a:endParaRPr sz="1800"/>
          </a:p>
          <a:p>
            <a:pPr indent="-215900" lvl="0" marL="228600" marR="0" rtl="0" algn="l">
              <a:lnSpc>
                <a:spcPct val="90000"/>
              </a:lnSpc>
              <a:spcBef>
                <a:spcPts val="1000"/>
              </a:spcBef>
              <a:spcAft>
                <a:spcPts val="0"/>
              </a:spcAft>
              <a:buClr>
                <a:schemeClr val="dk1"/>
              </a:buClr>
              <a:buSzPts val="1800"/>
              <a:buFont typeface="Arial"/>
              <a:buChar char="•"/>
            </a:pPr>
            <a:r>
              <a:rPr lang="en-US" sz="1800"/>
              <a:t>Dealt with the dynamic creation and removal of graphs.</a:t>
            </a:r>
            <a:endParaRPr sz="1800"/>
          </a:p>
          <a:p>
            <a:pPr indent="0" lvl="0" marL="0" marR="0" rtl="0" algn="l">
              <a:lnSpc>
                <a:spcPct val="90000"/>
              </a:lnSpc>
              <a:spcBef>
                <a:spcPts val="1000"/>
              </a:spcBef>
              <a:spcAft>
                <a:spcPts val="0"/>
              </a:spcAft>
              <a:buNone/>
            </a:pPr>
            <a:r>
              <a:rPr b="1" lang="en-US" sz="1800"/>
              <a:t>Challenges</a:t>
            </a:r>
            <a:endParaRPr b="1" sz="1800"/>
          </a:p>
          <a:p>
            <a:pPr indent="-215900" lvl="0" marL="228600" marR="0" rtl="0" algn="l">
              <a:lnSpc>
                <a:spcPct val="90000"/>
              </a:lnSpc>
              <a:spcBef>
                <a:spcPts val="1000"/>
              </a:spcBef>
              <a:spcAft>
                <a:spcPts val="0"/>
              </a:spcAft>
              <a:buClr>
                <a:schemeClr val="dk1"/>
              </a:buClr>
              <a:buSzPts val="1800"/>
              <a:buFont typeface="Arial"/>
              <a:buChar char="•"/>
            </a:pPr>
            <a:r>
              <a:rPr lang="en-US" sz="1800"/>
              <a:t>Properly drawing the graphs: Chart.js had a number of options to be set to ensure the graphs were drawn correctly</a:t>
            </a:r>
            <a:endParaRPr sz="1800"/>
          </a:p>
          <a:p>
            <a:pPr indent="-215900" lvl="0" marL="228600" marR="0" rtl="0" algn="l">
              <a:lnSpc>
                <a:spcPct val="90000"/>
              </a:lnSpc>
              <a:spcBef>
                <a:spcPts val="1000"/>
              </a:spcBef>
              <a:spcAft>
                <a:spcPts val="0"/>
              </a:spcAft>
              <a:buClr>
                <a:schemeClr val="dk1"/>
              </a:buClr>
              <a:buSzPts val="1800"/>
              <a:buFont typeface="Arial"/>
              <a:buChar char="•"/>
            </a:pPr>
            <a:r>
              <a:rPr lang="en-US" sz="1800"/>
              <a:t>Dealing with randomly-timed removal of graphs: Javascript is single threaded with essentially no concurrency controls, which made random, shared data structure access a struggle, though we eventually found a solid solution.</a:t>
            </a:r>
            <a:endParaRPr sz="1800"/>
          </a:p>
          <a:p>
            <a:pPr indent="-215900" lvl="0" marL="228600" marR="0" rtl="0" algn="l">
              <a:lnSpc>
                <a:spcPct val="90000"/>
              </a:lnSpc>
              <a:spcBef>
                <a:spcPts val="1000"/>
              </a:spcBef>
              <a:spcAft>
                <a:spcPts val="0"/>
              </a:spcAft>
              <a:buClr>
                <a:schemeClr val="dk1"/>
              </a:buClr>
              <a:buSzPts val="1800"/>
              <a:buFont typeface="Arial"/>
              <a:buChar char="•"/>
            </a:pPr>
            <a:r>
              <a:rPr lang="en-US" sz="1800"/>
              <a:t>Getting the MQTT communication pipeline between IoT boards, the MQTT broker, and instantiations of the web application working flawlessly</a:t>
            </a:r>
            <a:endParaRPr sz="1800"/>
          </a:p>
          <a:p>
            <a:pPr indent="0" lvl="0" marL="0" marR="0" rtl="0" algn="l">
              <a:lnSpc>
                <a:spcPct val="90000"/>
              </a:lnSpc>
              <a:spcBef>
                <a:spcPts val="1000"/>
              </a:spcBef>
              <a:spcAft>
                <a:spcPts val="0"/>
              </a:spcAft>
              <a:buClr>
                <a:schemeClr val="dk1"/>
              </a:buClr>
              <a:buSzPts val="2000"/>
              <a:buFont typeface="Arial"/>
              <a:buNone/>
            </a:pPr>
            <a:r>
              <a:t/>
            </a:r>
            <a:endParaRPr b="0" i="0" sz="2000" u="none" cap="none" strike="noStrike">
              <a:solidFill>
                <a:schemeClr val="dk1"/>
              </a:solidFill>
              <a:latin typeface="Helvetica Neue"/>
              <a:ea typeface="Helvetica Neue"/>
              <a:cs typeface="Helvetica Neue"/>
              <a:sym typeface="Helvetica Neue"/>
            </a:endParaRPr>
          </a:p>
          <a:p>
            <a:pPr indent="-101600" lvl="0" marL="228600" marR="0" rtl="0" algn="l">
              <a:lnSpc>
                <a:spcPct val="90000"/>
              </a:lnSpc>
              <a:spcBef>
                <a:spcPts val="1000"/>
              </a:spcBef>
              <a:spcAft>
                <a:spcPts val="0"/>
              </a:spcAft>
              <a:buClr>
                <a:schemeClr val="dk1"/>
              </a:buClr>
              <a:buSzPts val="2000"/>
              <a:buFont typeface="Arial"/>
              <a:buNone/>
            </a:pPr>
            <a:r>
              <a:t/>
            </a:r>
            <a:endParaRPr b="0" i="0" sz="2000" u="none" cap="none" strike="noStrike">
              <a:solidFill>
                <a:schemeClr val="dk1"/>
              </a:solidFill>
              <a:latin typeface="Courier"/>
              <a:ea typeface="Courier"/>
              <a:cs typeface="Courier"/>
              <a:sym typeface="Courier"/>
            </a:endParaRPr>
          </a:p>
        </p:txBody>
      </p:sp>
      <p:sp>
        <p:nvSpPr>
          <p:cNvPr id="254" name="Shape 254"/>
          <p:cNvSpPr txBox="1"/>
          <p:nvPr/>
        </p:nvSpPr>
        <p:spPr>
          <a:xfrm>
            <a:off x="0" y="385965"/>
            <a:ext cx="8317800" cy="408000"/>
          </a:xfrm>
          <a:prstGeom prst="rect">
            <a:avLst/>
          </a:prstGeom>
          <a:solidFill>
            <a:srgbClr val="D8E2F3"/>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000"/>
              <a:buFont typeface="Arial"/>
              <a:buNone/>
            </a:pPr>
            <a:r>
              <a:rPr b="1" lang="en-US" sz="2000">
                <a:solidFill>
                  <a:schemeClr val="dk1"/>
                </a:solidFill>
              </a:rPr>
              <a:t>Colton Powell</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Shape 260"/>
          <p:cNvSpPr txBox="1"/>
          <p:nvPr>
            <p:ph type="title"/>
          </p:nvPr>
        </p:nvSpPr>
        <p:spPr>
          <a:xfrm>
            <a:off x="1" y="0"/>
            <a:ext cx="8317800" cy="386100"/>
          </a:xfrm>
          <a:prstGeom prst="rect">
            <a:avLst/>
          </a:prstGeom>
          <a:solidFill>
            <a:srgbClr val="F2F2F2"/>
          </a:solidFill>
          <a:ln cap="flat" cmpd="sng" w="9525">
            <a:solidFill>
              <a:srgbClr val="F2F2F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B40537"/>
              </a:buClr>
              <a:buSzPts val="2400"/>
              <a:buFont typeface="Helvetica Neue"/>
              <a:buNone/>
            </a:pPr>
            <a:r>
              <a:rPr b="1" i="0" lang="en-US" sz="2400" u="none" cap="none" strike="noStrike">
                <a:solidFill>
                  <a:srgbClr val="B40537"/>
                </a:solidFill>
                <a:latin typeface="Helvetica Neue"/>
                <a:ea typeface="Helvetica Neue"/>
                <a:cs typeface="Helvetica Neue"/>
                <a:sym typeface="Helvetica Neue"/>
              </a:rPr>
              <a:t>Contributions of Group Members</a:t>
            </a:r>
            <a:endParaRPr/>
          </a:p>
        </p:txBody>
      </p:sp>
      <p:sp>
        <p:nvSpPr>
          <p:cNvPr id="261" name="Shape 261"/>
          <p:cNvSpPr txBox="1"/>
          <p:nvPr/>
        </p:nvSpPr>
        <p:spPr>
          <a:xfrm>
            <a:off x="0" y="385965"/>
            <a:ext cx="8317800" cy="408000"/>
          </a:xfrm>
          <a:prstGeom prst="rect">
            <a:avLst/>
          </a:prstGeom>
          <a:solidFill>
            <a:srgbClr val="D8E2F3"/>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000"/>
              <a:buFont typeface="Arial"/>
              <a:buNone/>
            </a:pPr>
            <a:r>
              <a:rPr b="1" lang="en-US" sz="2000">
                <a:solidFill>
                  <a:schemeClr val="dk1"/>
                </a:solidFill>
              </a:rPr>
              <a:t>Matthew Salmanpour</a:t>
            </a:r>
            <a:endParaRPr/>
          </a:p>
        </p:txBody>
      </p:sp>
      <p:sp>
        <p:nvSpPr>
          <p:cNvPr id="262" name="Shape 262"/>
          <p:cNvSpPr txBox="1"/>
          <p:nvPr>
            <p:ph idx="1" type="body"/>
          </p:nvPr>
        </p:nvSpPr>
        <p:spPr>
          <a:xfrm>
            <a:off x="156700" y="726825"/>
            <a:ext cx="8852400" cy="5992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000"/>
              </a:spcBef>
              <a:spcAft>
                <a:spcPts val="0"/>
              </a:spcAft>
              <a:buNone/>
            </a:pPr>
            <a:r>
              <a:rPr b="1" lang="en-US" sz="1800"/>
              <a:t>Contributions</a:t>
            </a:r>
            <a:endParaRPr b="1" sz="1800"/>
          </a:p>
          <a:p>
            <a:pPr indent="-342900" lvl="0" marL="457200" marR="0" rtl="0" algn="l">
              <a:lnSpc>
                <a:spcPct val="90000"/>
              </a:lnSpc>
              <a:spcBef>
                <a:spcPts val="1000"/>
              </a:spcBef>
              <a:spcAft>
                <a:spcPts val="0"/>
              </a:spcAft>
              <a:buClr>
                <a:schemeClr val="dk1"/>
              </a:buClr>
              <a:buSzPts val="1800"/>
              <a:buFont typeface="Arial"/>
              <a:buChar char="•"/>
            </a:pPr>
            <a:r>
              <a:rPr lang="en-US" sz="1800"/>
              <a:t>Project introduction and definition of key target applications as well as value add for each application based on project’s functionality </a:t>
            </a:r>
            <a:endParaRPr sz="1800"/>
          </a:p>
          <a:p>
            <a:pPr indent="-342900" lvl="0" marL="457200" marR="0" rtl="0" algn="l">
              <a:lnSpc>
                <a:spcPct val="90000"/>
              </a:lnSpc>
              <a:spcBef>
                <a:spcPts val="0"/>
              </a:spcBef>
              <a:spcAft>
                <a:spcPts val="0"/>
              </a:spcAft>
              <a:buSzPts val="1800"/>
              <a:buChar char="•"/>
            </a:pPr>
            <a:r>
              <a:rPr lang="en-US" sz="1800"/>
              <a:t>Evaluation</a:t>
            </a:r>
            <a:r>
              <a:rPr lang="en-US" sz="1800"/>
              <a:t> of AWS IoT for project implementation, including </a:t>
            </a:r>
            <a:r>
              <a:rPr lang="en-US" sz="1800"/>
              <a:t>successfully publishing and subscribing to MQTT topic in AWS IoT console using Cypress Wi-Fi kit and modifications to WICED SDK example code</a:t>
            </a:r>
            <a:endParaRPr sz="1800"/>
          </a:p>
          <a:p>
            <a:pPr indent="-342900" lvl="0" marL="457200" marR="0" rtl="0" algn="l">
              <a:lnSpc>
                <a:spcPct val="90000"/>
              </a:lnSpc>
              <a:spcBef>
                <a:spcPts val="0"/>
              </a:spcBef>
              <a:spcAft>
                <a:spcPts val="0"/>
              </a:spcAft>
              <a:buSzPts val="1800"/>
              <a:buChar char="•"/>
            </a:pPr>
            <a:r>
              <a:rPr lang="en-US" sz="1800"/>
              <a:t>Development of further potential areas and applications project can be expanded into as well as validation of sensors used in project</a:t>
            </a:r>
            <a:endParaRPr sz="1800"/>
          </a:p>
          <a:p>
            <a:pPr indent="-342900" lvl="0" marL="457200" marR="0" rtl="0" algn="l">
              <a:lnSpc>
                <a:spcPct val="90000"/>
              </a:lnSpc>
              <a:spcBef>
                <a:spcPts val="0"/>
              </a:spcBef>
              <a:spcAft>
                <a:spcPts val="0"/>
              </a:spcAft>
              <a:buSzPts val="1800"/>
              <a:buChar char="•"/>
            </a:pPr>
            <a:r>
              <a:rPr lang="en-US" sz="1800"/>
              <a:t>Final report, presentation and demo video content creation and editing </a:t>
            </a:r>
            <a:endParaRPr sz="1800"/>
          </a:p>
          <a:p>
            <a:pPr indent="0" lvl="0" marL="0" rtl="0">
              <a:spcBef>
                <a:spcPts val="1000"/>
              </a:spcBef>
              <a:spcAft>
                <a:spcPts val="0"/>
              </a:spcAft>
              <a:buNone/>
            </a:pPr>
            <a:r>
              <a:rPr b="1" lang="en-US" sz="1800"/>
              <a:t>Challenges</a:t>
            </a:r>
            <a:endParaRPr b="1" sz="1800"/>
          </a:p>
          <a:p>
            <a:pPr indent="-342900" lvl="0" marL="457200" marR="0" rtl="0" algn="l">
              <a:lnSpc>
                <a:spcPct val="90000"/>
              </a:lnSpc>
              <a:spcBef>
                <a:spcPts val="1000"/>
              </a:spcBef>
              <a:spcAft>
                <a:spcPts val="0"/>
              </a:spcAft>
              <a:buSzPts val="1800"/>
              <a:buChar char="•"/>
            </a:pPr>
            <a:r>
              <a:rPr lang="en-US" sz="1800"/>
              <a:t>Technical issues with establishing MQTT connection with AWS IoT and publisher/subscriber functions. Mitigated using Cypress documentation and additional example code. </a:t>
            </a:r>
            <a:endParaRPr sz="1800"/>
          </a:p>
          <a:p>
            <a:pPr indent="-342900" lvl="0" marL="457200" marR="0" rtl="0" algn="l">
              <a:lnSpc>
                <a:spcPct val="90000"/>
              </a:lnSpc>
              <a:spcBef>
                <a:spcPts val="0"/>
              </a:spcBef>
              <a:spcAft>
                <a:spcPts val="0"/>
              </a:spcAft>
              <a:buSzPts val="1800"/>
              <a:buChar char="•"/>
            </a:pPr>
            <a:r>
              <a:rPr lang="en-US" sz="1800"/>
              <a:t>Lack of prior networking knowledge and </a:t>
            </a:r>
            <a:r>
              <a:rPr lang="en-US" sz="1800"/>
              <a:t>comprehensive</a:t>
            </a:r>
            <a:r>
              <a:rPr lang="en-US" sz="1800"/>
              <a:t> programming experience to </a:t>
            </a:r>
            <a:r>
              <a:rPr lang="en-US" sz="1800"/>
              <a:t>initially</a:t>
            </a:r>
            <a:r>
              <a:rPr lang="en-US" sz="1800"/>
              <a:t> </a:t>
            </a:r>
            <a:r>
              <a:rPr lang="en-US" sz="1800"/>
              <a:t>understand</a:t>
            </a:r>
            <a:r>
              <a:rPr lang="en-US" sz="1800"/>
              <a:t> all parts of project. Resolved by learning from Colton and additional research on resources outside of lecture notes </a:t>
            </a:r>
            <a:endParaRPr sz="1800"/>
          </a:p>
          <a:p>
            <a:pPr indent="0" lvl="0" marL="0" marR="0" rtl="0" algn="l">
              <a:lnSpc>
                <a:spcPct val="90000"/>
              </a:lnSpc>
              <a:spcBef>
                <a:spcPts val="1000"/>
              </a:spcBef>
              <a:spcAft>
                <a:spcPts val="0"/>
              </a:spcAft>
              <a:buNone/>
            </a:pPr>
            <a:r>
              <a:t/>
            </a:r>
            <a:endParaRPr sz="1800"/>
          </a:p>
          <a:p>
            <a:pPr indent="0" lvl="0" marL="0" marR="0" rtl="0" algn="l">
              <a:lnSpc>
                <a:spcPct val="90000"/>
              </a:lnSpc>
              <a:spcBef>
                <a:spcPts val="1000"/>
              </a:spcBef>
              <a:spcAft>
                <a:spcPts val="0"/>
              </a:spcAft>
              <a:buNone/>
            </a:pPr>
            <a:r>
              <a:t/>
            </a:r>
            <a:endParaRPr b="0" i="0" sz="1800" u="none" cap="none" strike="noStrike">
              <a:solidFill>
                <a:schemeClr val="dk1"/>
              </a:solidFill>
              <a:latin typeface="Helvetica Neue"/>
              <a:ea typeface="Helvetica Neue"/>
              <a:cs typeface="Helvetica Neue"/>
              <a:sym typeface="Helvetica Neue"/>
            </a:endParaRPr>
          </a:p>
          <a:p>
            <a:pPr indent="-101600" lvl="0" marL="228600" marR="0" rtl="0" algn="l">
              <a:lnSpc>
                <a:spcPct val="90000"/>
              </a:lnSpc>
              <a:spcBef>
                <a:spcPts val="1000"/>
              </a:spcBef>
              <a:spcAft>
                <a:spcPts val="0"/>
              </a:spcAft>
              <a:buClr>
                <a:schemeClr val="dk1"/>
              </a:buClr>
              <a:buSzPts val="2000"/>
              <a:buFont typeface="Arial"/>
              <a:buNone/>
            </a:pPr>
            <a:r>
              <a:t/>
            </a:r>
            <a:endParaRPr b="0" i="0" sz="1800" u="none" cap="none" strike="noStrike">
              <a:solidFill>
                <a:schemeClr val="dk1"/>
              </a:solidFill>
              <a:latin typeface="Courier"/>
              <a:ea typeface="Courier"/>
              <a:cs typeface="Courier"/>
              <a:sym typeface="Courie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Shape 268"/>
          <p:cNvSpPr txBox="1"/>
          <p:nvPr>
            <p:ph type="title"/>
          </p:nvPr>
        </p:nvSpPr>
        <p:spPr>
          <a:xfrm>
            <a:off x="1" y="0"/>
            <a:ext cx="8317800" cy="386100"/>
          </a:xfrm>
          <a:prstGeom prst="rect">
            <a:avLst/>
          </a:prstGeom>
          <a:solidFill>
            <a:srgbClr val="F2F2F2"/>
          </a:solidFill>
          <a:ln cap="flat" cmpd="sng" w="9525">
            <a:solidFill>
              <a:srgbClr val="F2F2F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B40537"/>
              </a:buClr>
              <a:buSzPts val="2400"/>
              <a:buFont typeface="Helvetica Neue"/>
              <a:buNone/>
            </a:pPr>
            <a:r>
              <a:rPr b="1" i="0" lang="en-US" sz="2400" u="none" cap="none" strike="noStrike">
                <a:solidFill>
                  <a:srgbClr val="B40537"/>
                </a:solidFill>
                <a:latin typeface="Helvetica Neue"/>
                <a:ea typeface="Helvetica Neue"/>
                <a:cs typeface="Helvetica Neue"/>
                <a:sym typeface="Helvetica Neue"/>
              </a:rPr>
              <a:t>Contributions of Group Members</a:t>
            </a:r>
            <a:endParaRPr/>
          </a:p>
        </p:txBody>
      </p:sp>
      <p:sp>
        <p:nvSpPr>
          <p:cNvPr id="269" name="Shape 269"/>
          <p:cNvSpPr txBox="1"/>
          <p:nvPr/>
        </p:nvSpPr>
        <p:spPr>
          <a:xfrm>
            <a:off x="0" y="385965"/>
            <a:ext cx="8317800" cy="408000"/>
          </a:xfrm>
          <a:prstGeom prst="rect">
            <a:avLst/>
          </a:prstGeom>
          <a:solidFill>
            <a:srgbClr val="D8E2F3"/>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000"/>
              <a:buFont typeface="Arial"/>
              <a:buNone/>
            </a:pPr>
            <a:r>
              <a:rPr b="1" lang="en-US" sz="2000">
                <a:solidFill>
                  <a:schemeClr val="dk1"/>
                </a:solidFill>
              </a:rPr>
              <a:t>Justin Visas</a:t>
            </a:r>
            <a:endParaRPr/>
          </a:p>
        </p:txBody>
      </p:sp>
      <p:sp>
        <p:nvSpPr>
          <p:cNvPr id="270" name="Shape 270"/>
          <p:cNvSpPr txBox="1"/>
          <p:nvPr>
            <p:ph idx="1" type="body"/>
          </p:nvPr>
        </p:nvSpPr>
        <p:spPr>
          <a:xfrm>
            <a:off x="156700" y="726825"/>
            <a:ext cx="8852400" cy="5992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000"/>
              </a:spcBef>
              <a:spcAft>
                <a:spcPts val="0"/>
              </a:spcAft>
              <a:buNone/>
            </a:pPr>
            <a:r>
              <a:rPr b="1" lang="en-US" sz="1800"/>
              <a:t>Contributions</a:t>
            </a:r>
            <a:endParaRPr b="1" sz="1800"/>
          </a:p>
          <a:p>
            <a:pPr indent="-342900" lvl="0" marL="457200" rtl="0">
              <a:spcBef>
                <a:spcPts val="1000"/>
              </a:spcBef>
              <a:spcAft>
                <a:spcPts val="0"/>
              </a:spcAft>
              <a:buSzPts val="1800"/>
              <a:buChar char="•"/>
            </a:pPr>
            <a:r>
              <a:rPr lang="en-US" sz="1800"/>
              <a:t>Proposal slides and initial project schedule.</a:t>
            </a:r>
            <a:endParaRPr sz="1800"/>
          </a:p>
          <a:p>
            <a:pPr indent="-342900" lvl="0" marL="457200" rtl="0">
              <a:spcBef>
                <a:spcPts val="0"/>
              </a:spcBef>
              <a:spcAft>
                <a:spcPts val="0"/>
              </a:spcAft>
              <a:buSzPts val="1800"/>
              <a:buChar char="•"/>
            </a:pPr>
            <a:r>
              <a:rPr lang="en-US" sz="1800"/>
              <a:t>Evaluation of AWS IoT for project implementation for publishing and subscribing to MQTT topic in AWS IoT console using Cypress Wi-Fi kit and modifications to WICED SDK example code.</a:t>
            </a:r>
            <a:endParaRPr sz="1800"/>
          </a:p>
          <a:p>
            <a:pPr indent="-342900" lvl="0" marL="457200" rtl="0">
              <a:spcBef>
                <a:spcPts val="0"/>
              </a:spcBef>
              <a:spcAft>
                <a:spcPts val="0"/>
              </a:spcAft>
              <a:buSzPts val="1800"/>
              <a:buChar char="•"/>
            </a:pPr>
            <a:r>
              <a:rPr lang="en-US" sz="1800"/>
              <a:t>Made critical decisions for project timing such as demoing and recording to meet project timeline. </a:t>
            </a:r>
            <a:endParaRPr sz="1800"/>
          </a:p>
          <a:p>
            <a:pPr indent="-342900" lvl="0" marL="457200" rtl="0">
              <a:spcBef>
                <a:spcPts val="0"/>
              </a:spcBef>
              <a:spcAft>
                <a:spcPts val="0"/>
              </a:spcAft>
              <a:buSzPts val="1800"/>
              <a:buChar char="•"/>
            </a:pPr>
            <a:r>
              <a:rPr lang="en-US" sz="1800"/>
              <a:t>Directed test setup and videos to enable optimal system and concept realization from viewer perspective. </a:t>
            </a:r>
            <a:endParaRPr sz="1800"/>
          </a:p>
          <a:p>
            <a:pPr indent="-342900" lvl="0" marL="457200" rtl="0">
              <a:spcBef>
                <a:spcPts val="0"/>
              </a:spcBef>
              <a:spcAft>
                <a:spcPts val="0"/>
              </a:spcAft>
              <a:buSzPts val="1800"/>
              <a:buChar char="•"/>
            </a:pPr>
            <a:r>
              <a:rPr lang="en-US" sz="1800"/>
              <a:t>Final report, presentation and demo video content creation and editing.</a:t>
            </a:r>
            <a:endParaRPr sz="1800"/>
          </a:p>
          <a:p>
            <a:pPr indent="0" lvl="0" marL="0" rtl="0">
              <a:spcBef>
                <a:spcPts val="1000"/>
              </a:spcBef>
              <a:spcAft>
                <a:spcPts val="0"/>
              </a:spcAft>
              <a:buNone/>
            </a:pPr>
            <a:r>
              <a:rPr b="1" lang="en-US" sz="1800"/>
              <a:t>Challenges</a:t>
            </a:r>
            <a:endParaRPr b="1" sz="1800"/>
          </a:p>
          <a:p>
            <a:pPr indent="-342900" lvl="0" marL="457200" rtl="0">
              <a:spcBef>
                <a:spcPts val="1000"/>
              </a:spcBef>
              <a:spcAft>
                <a:spcPts val="0"/>
              </a:spcAft>
              <a:buSzPts val="1800"/>
              <a:buChar char="•"/>
            </a:pPr>
            <a:r>
              <a:rPr lang="en-US" sz="1800"/>
              <a:t>Connection issues with AWS IoT and Cypress Eval board. Specifically, connecting to AWS MQTT broker. Met with Dr. Dezfouli and determined root cause is most likely a certification file issue. </a:t>
            </a:r>
            <a:endParaRPr sz="1800"/>
          </a:p>
          <a:p>
            <a:pPr indent="-342900" lvl="0" marL="457200" rtl="0">
              <a:spcBef>
                <a:spcPts val="0"/>
              </a:spcBef>
              <a:spcAft>
                <a:spcPts val="0"/>
              </a:spcAft>
              <a:buSzPts val="1800"/>
              <a:buChar char="•"/>
            </a:pPr>
            <a:r>
              <a:rPr lang="en-US" sz="1800"/>
              <a:t>Generally inexperienced and unfamiliar with programming and related items in terms of  background and knowledge of computer networks and internet architecture. Learned the majority of the background to be able to explain functionality at a system level from Colton / group project meetings.</a:t>
            </a:r>
            <a:endParaRPr sz="1800"/>
          </a:p>
          <a:p>
            <a:pPr indent="0" lvl="0" marL="0" marR="0" rtl="0" algn="l">
              <a:lnSpc>
                <a:spcPct val="90000"/>
              </a:lnSpc>
              <a:spcBef>
                <a:spcPts val="1000"/>
              </a:spcBef>
              <a:spcAft>
                <a:spcPts val="0"/>
              </a:spcAft>
              <a:buNone/>
            </a:pPr>
            <a:r>
              <a:t/>
            </a:r>
            <a:endParaRPr sz="1800"/>
          </a:p>
          <a:p>
            <a:pPr indent="0" lvl="0" marL="0" marR="0" rtl="0" algn="l">
              <a:lnSpc>
                <a:spcPct val="90000"/>
              </a:lnSpc>
              <a:spcBef>
                <a:spcPts val="1000"/>
              </a:spcBef>
              <a:spcAft>
                <a:spcPts val="0"/>
              </a:spcAft>
              <a:buNone/>
            </a:pPr>
            <a:r>
              <a:t/>
            </a:r>
            <a:endParaRPr b="0" i="0" sz="1800" u="none" cap="none" strike="noStrike">
              <a:solidFill>
                <a:schemeClr val="dk1"/>
              </a:solidFill>
              <a:latin typeface="Helvetica Neue"/>
              <a:ea typeface="Helvetica Neue"/>
              <a:cs typeface="Helvetica Neue"/>
              <a:sym typeface="Helvetica Neue"/>
            </a:endParaRPr>
          </a:p>
          <a:p>
            <a:pPr indent="-101600" lvl="0" marL="228600" marR="0" rtl="0" algn="l">
              <a:lnSpc>
                <a:spcPct val="90000"/>
              </a:lnSpc>
              <a:spcBef>
                <a:spcPts val="1000"/>
              </a:spcBef>
              <a:spcAft>
                <a:spcPts val="0"/>
              </a:spcAft>
              <a:buClr>
                <a:schemeClr val="dk1"/>
              </a:buClr>
              <a:buSzPts val="2000"/>
              <a:buFont typeface="Arial"/>
              <a:buNone/>
            </a:pPr>
            <a:r>
              <a:t/>
            </a:r>
            <a:endParaRPr b="0" i="0" sz="1800" u="none" cap="none" strike="noStrike">
              <a:solidFill>
                <a:schemeClr val="dk1"/>
              </a:solidFill>
              <a:latin typeface="Courier"/>
              <a:ea typeface="Courier"/>
              <a:cs typeface="Courier"/>
              <a:sym typeface="Couri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 name="Shape 42"/>
        <p:cNvGrpSpPr/>
        <p:nvPr/>
      </p:nvGrpSpPr>
      <p:grpSpPr>
        <a:xfrm>
          <a:off x="0" y="0"/>
          <a:ext cx="0" cy="0"/>
          <a:chOff x="0" y="0"/>
          <a:chExt cx="0" cy="0"/>
        </a:xfrm>
      </p:grpSpPr>
      <p:sp>
        <p:nvSpPr>
          <p:cNvPr id="43" name="Shape 43"/>
          <p:cNvSpPr txBox="1"/>
          <p:nvPr>
            <p:ph type="title"/>
          </p:nvPr>
        </p:nvSpPr>
        <p:spPr>
          <a:xfrm>
            <a:off x="0" y="3029595"/>
            <a:ext cx="9144000" cy="641604"/>
          </a:xfrm>
          <a:prstGeom prst="rect">
            <a:avLst/>
          </a:prstGeom>
          <a:solidFill>
            <a:srgbClr val="F2F2F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B40537"/>
              </a:buClr>
              <a:buSzPts val="2800"/>
              <a:buFont typeface="Helvetica Neue"/>
              <a:buNone/>
            </a:pPr>
            <a:r>
              <a:rPr b="1" i="0" lang="en-US" sz="2800" u="none" cap="none" strike="noStrike">
                <a:solidFill>
                  <a:srgbClr val="B40537"/>
                </a:solidFill>
                <a:latin typeface="Helvetica Neue"/>
                <a:ea typeface="Helvetica Neue"/>
                <a:cs typeface="Helvetica Neue"/>
                <a:sym typeface="Helvetica Neue"/>
              </a:rPr>
              <a:t>Introduction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Shape 276"/>
          <p:cNvSpPr txBox="1"/>
          <p:nvPr>
            <p:ph type="title"/>
          </p:nvPr>
        </p:nvSpPr>
        <p:spPr>
          <a:xfrm>
            <a:off x="1" y="0"/>
            <a:ext cx="8317800" cy="386100"/>
          </a:xfrm>
          <a:prstGeom prst="rect">
            <a:avLst/>
          </a:prstGeom>
          <a:solidFill>
            <a:srgbClr val="F2F2F2"/>
          </a:solidFill>
          <a:ln cap="flat" cmpd="sng" w="9525">
            <a:solidFill>
              <a:srgbClr val="F2F2F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B40537"/>
              </a:buClr>
              <a:buSzPts val="2400"/>
              <a:buFont typeface="Helvetica Neue"/>
              <a:buNone/>
            </a:pPr>
            <a:r>
              <a:rPr b="1" i="0" lang="en-US" sz="2400" u="none" cap="none" strike="noStrike">
                <a:solidFill>
                  <a:srgbClr val="B40537"/>
                </a:solidFill>
                <a:latin typeface="Helvetica Neue"/>
                <a:ea typeface="Helvetica Neue"/>
                <a:cs typeface="Helvetica Neue"/>
                <a:sym typeface="Helvetica Neue"/>
              </a:rPr>
              <a:t>Contributions of Group Members</a:t>
            </a:r>
            <a:endParaRPr/>
          </a:p>
        </p:txBody>
      </p:sp>
      <p:sp>
        <p:nvSpPr>
          <p:cNvPr id="277" name="Shape 277"/>
          <p:cNvSpPr txBox="1"/>
          <p:nvPr>
            <p:ph idx="1" type="body"/>
          </p:nvPr>
        </p:nvSpPr>
        <p:spPr>
          <a:xfrm>
            <a:off x="156702" y="726831"/>
            <a:ext cx="8771700" cy="5172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000"/>
              </a:spcBef>
              <a:spcAft>
                <a:spcPts val="0"/>
              </a:spcAft>
              <a:buNone/>
            </a:pPr>
            <a:r>
              <a:rPr b="1" lang="en-US" sz="1800"/>
              <a:t>Contributions</a:t>
            </a:r>
            <a:endParaRPr b="1" sz="1800"/>
          </a:p>
          <a:p>
            <a:pPr indent="-342900" lvl="0" marL="457200" marR="0" rtl="0" algn="l">
              <a:lnSpc>
                <a:spcPct val="90000"/>
              </a:lnSpc>
              <a:spcBef>
                <a:spcPts val="1000"/>
              </a:spcBef>
              <a:spcAft>
                <a:spcPts val="0"/>
              </a:spcAft>
              <a:buSzPts val="1800"/>
              <a:buChar char="•"/>
            </a:pPr>
            <a:r>
              <a:rPr lang="en-US" sz="1800"/>
              <a:t>Project planning and misc activities - participant</a:t>
            </a:r>
            <a:endParaRPr sz="1800"/>
          </a:p>
          <a:p>
            <a:pPr indent="-342900" lvl="0" marL="457200" marR="0" rtl="0" algn="l">
              <a:lnSpc>
                <a:spcPct val="90000"/>
              </a:lnSpc>
              <a:spcBef>
                <a:spcPts val="0"/>
              </a:spcBef>
              <a:spcAft>
                <a:spcPts val="0"/>
              </a:spcAft>
              <a:buSzPts val="1800"/>
              <a:buChar char="•"/>
            </a:pPr>
            <a:r>
              <a:rPr lang="en-US" sz="1800"/>
              <a:t>Demonstration video - participant</a:t>
            </a:r>
            <a:endParaRPr sz="1800"/>
          </a:p>
          <a:p>
            <a:pPr indent="-342900" lvl="0" marL="457200" marR="0" rtl="0" algn="l">
              <a:lnSpc>
                <a:spcPct val="90000"/>
              </a:lnSpc>
              <a:spcBef>
                <a:spcPts val="0"/>
              </a:spcBef>
              <a:spcAft>
                <a:spcPts val="0"/>
              </a:spcAft>
              <a:buSzPts val="1800"/>
              <a:buChar char="•"/>
            </a:pPr>
            <a:r>
              <a:rPr lang="en-US" sz="1800"/>
              <a:t>Final Report - content editing</a:t>
            </a:r>
            <a:endParaRPr sz="1800"/>
          </a:p>
          <a:p>
            <a:pPr indent="-342900" lvl="0" marL="457200" marR="0" rtl="0" algn="l">
              <a:lnSpc>
                <a:spcPct val="90000"/>
              </a:lnSpc>
              <a:spcBef>
                <a:spcPts val="0"/>
              </a:spcBef>
              <a:spcAft>
                <a:spcPts val="0"/>
              </a:spcAft>
              <a:buSzPts val="1800"/>
              <a:buChar char="•"/>
            </a:pPr>
            <a:r>
              <a:rPr lang="en-US" sz="1800"/>
              <a:t>End to end encryption</a:t>
            </a:r>
            <a:endParaRPr sz="1800"/>
          </a:p>
          <a:p>
            <a:pPr indent="-342900" lvl="1" marL="914400" marR="0" rtl="0" algn="l">
              <a:lnSpc>
                <a:spcPct val="90000"/>
              </a:lnSpc>
              <a:spcBef>
                <a:spcPts val="0"/>
              </a:spcBef>
              <a:spcAft>
                <a:spcPts val="0"/>
              </a:spcAft>
              <a:buSzPts val="1800"/>
              <a:buChar char="•"/>
            </a:pPr>
            <a:r>
              <a:rPr lang="en-US" sz="1800"/>
              <a:t>Hardware crypto engine on Cypress board</a:t>
            </a:r>
            <a:endParaRPr sz="1800"/>
          </a:p>
          <a:p>
            <a:pPr indent="-342900" lvl="1" marL="914400" marR="0" rtl="0" algn="l">
              <a:lnSpc>
                <a:spcPct val="90000"/>
              </a:lnSpc>
              <a:spcBef>
                <a:spcPts val="0"/>
              </a:spcBef>
              <a:spcAft>
                <a:spcPts val="0"/>
              </a:spcAft>
              <a:buSzPts val="1800"/>
              <a:buChar char="•"/>
            </a:pPr>
            <a:r>
              <a:rPr lang="en-US" sz="1800"/>
              <a:t>Integrating aes-js crypto library into EC2 server</a:t>
            </a:r>
            <a:endParaRPr sz="1800"/>
          </a:p>
          <a:p>
            <a:pPr indent="-342900" lvl="1" marL="914400" marR="0" rtl="0" algn="l">
              <a:lnSpc>
                <a:spcPct val="90000"/>
              </a:lnSpc>
              <a:spcBef>
                <a:spcPts val="0"/>
              </a:spcBef>
              <a:spcAft>
                <a:spcPts val="0"/>
              </a:spcAft>
              <a:buSzPts val="1800"/>
              <a:buChar char="•"/>
            </a:pPr>
            <a:r>
              <a:rPr lang="en-US" sz="1800"/>
              <a:t>Encryption slides in presentation</a:t>
            </a:r>
            <a:endParaRPr sz="1800"/>
          </a:p>
          <a:p>
            <a:pPr indent="0" lvl="0" marL="0" rtl="0">
              <a:spcBef>
                <a:spcPts val="1000"/>
              </a:spcBef>
              <a:spcAft>
                <a:spcPts val="0"/>
              </a:spcAft>
              <a:buNone/>
            </a:pPr>
            <a:r>
              <a:rPr b="1" lang="en-US" sz="1800"/>
              <a:t>Challenges</a:t>
            </a:r>
            <a:endParaRPr b="1" sz="1800"/>
          </a:p>
          <a:p>
            <a:pPr indent="-342900" lvl="0" marL="457200" marR="0" rtl="0" algn="l">
              <a:lnSpc>
                <a:spcPct val="90000"/>
              </a:lnSpc>
              <a:spcBef>
                <a:spcPts val="1000"/>
              </a:spcBef>
              <a:spcAft>
                <a:spcPts val="0"/>
              </a:spcAft>
              <a:buSzPts val="1800"/>
              <a:buChar char="•"/>
            </a:pPr>
            <a:r>
              <a:rPr lang="en-US" sz="1800"/>
              <a:t>Debugging Cypress board without OS or convenient debugging interfaces. Solutions required intuition and trial-and-error approach.</a:t>
            </a:r>
            <a:endParaRPr sz="1800"/>
          </a:p>
          <a:p>
            <a:pPr indent="-342900" lvl="0" marL="457200" marR="0" rtl="0" algn="l">
              <a:lnSpc>
                <a:spcPct val="90000"/>
              </a:lnSpc>
              <a:spcBef>
                <a:spcPts val="0"/>
              </a:spcBef>
              <a:spcAft>
                <a:spcPts val="0"/>
              </a:spcAft>
              <a:buSzPts val="1800"/>
              <a:buChar char="•"/>
            </a:pPr>
            <a:r>
              <a:rPr lang="en-US" sz="1800"/>
              <a:t>Lack of documentation on hardware crypto engine interfaces and internals. Correct interface header found by comparing Cypress samples for software crypto to available headers in WICED. </a:t>
            </a:r>
            <a:endParaRPr sz="1800"/>
          </a:p>
          <a:p>
            <a:pPr indent="0" lvl="0" marL="0" marR="0" rtl="0" algn="l">
              <a:lnSpc>
                <a:spcPct val="90000"/>
              </a:lnSpc>
              <a:spcBef>
                <a:spcPts val="1000"/>
              </a:spcBef>
              <a:spcAft>
                <a:spcPts val="0"/>
              </a:spcAft>
              <a:buNone/>
            </a:pPr>
            <a:r>
              <a:t/>
            </a:r>
            <a:endParaRPr sz="1800"/>
          </a:p>
          <a:p>
            <a:pPr indent="0" lvl="0" marL="0" marR="0" rtl="0" algn="l">
              <a:lnSpc>
                <a:spcPct val="90000"/>
              </a:lnSpc>
              <a:spcBef>
                <a:spcPts val="1000"/>
              </a:spcBef>
              <a:spcAft>
                <a:spcPts val="0"/>
              </a:spcAft>
              <a:buNone/>
            </a:pPr>
            <a:r>
              <a:t/>
            </a:r>
            <a:endParaRPr b="0" i="0" sz="1800" u="none" cap="none" strike="noStrike">
              <a:solidFill>
                <a:schemeClr val="dk1"/>
              </a:solidFill>
              <a:latin typeface="Helvetica Neue"/>
              <a:ea typeface="Helvetica Neue"/>
              <a:cs typeface="Helvetica Neue"/>
              <a:sym typeface="Helvetica Neue"/>
            </a:endParaRPr>
          </a:p>
          <a:p>
            <a:pPr indent="-101600" lvl="0" marL="228600" marR="0" rtl="0" algn="l">
              <a:lnSpc>
                <a:spcPct val="90000"/>
              </a:lnSpc>
              <a:spcBef>
                <a:spcPts val="1000"/>
              </a:spcBef>
              <a:spcAft>
                <a:spcPts val="0"/>
              </a:spcAft>
              <a:buClr>
                <a:schemeClr val="dk1"/>
              </a:buClr>
              <a:buSzPts val="2000"/>
              <a:buFont typeface="Arial"/>
              <a:buNone/>
            </a:pPr>
            <a:r>
              <a:t/>
            </a:r>
            <a:endParaRPr b="0" i="0" sz="1800" u="none" cap="none" strike="noStrike">
              <a:solidFill>
                <a:schemeClr val="dk1"/>
              </a:solidFill>
              <a:latin typeface="Courier"/>
              <a:ea typeface="Courier"/>
              <a:cs typeface="Courier"/>
              <a:sym typeface="Courier"/>
            </a:endParaRPr>
          </a:p>
        </p:txBody>
      </p:sp>
      <p:sp>
        <p:nvSpPr>
          <p:cNvPr id="278" name="Shape 278"/>
          <p:cNvSpPr txBox="1"/>
          <p:nvPr/>
        </p:nvSpPr>
        <p:spPr>
          <a:xfrm>
            <a:off x="0" y="385965"/>
            <a:ext cx="8317800" cy="408000"/>
          </a:xfrm>
          <a:prstGeom prst="rect">
            <a:avLst/>
          </a:prstGeom>
          <a:solidFill>
            <a:srgbClr val="D8E2F3"/>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000"/>
              <a:buFont typeface="Arial"/>
              <a:buNone/>
            </a:pPr>
            <a:r>
              <a:rPr b="1" lang="en-US" sz="2000">
                <a:solidFill>
                  <a:schemeClr val="dk1"/>
                </a:solidFill>
              </a:rPr>
              <a:t>Yezhou Zhao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 name="Shape 48"/>
        <p:cNvGrpSpPr/>
        <p:nvPr/>
      </p:nvGrpSpPr>
      <p:grpSpPr>
        <a:xfrm>
          <a:off x="0" y="0"/>
          <a:ext cx="0" cy="0"/>
          <a:chOff x="0" y="0"/>
          <a:chExt cx="0" cy="0"/>
        </a:xfrm>
      </p:grpSpPr>
      <p:sp>
        <p:nvSpPr>
          <p:cNvPr id="49" name="Shape 49"/>
          <p:cNvSpPr txBox="1"/>
          <p:nvPr>
            <p:ph type="title"/>
          </p:nvPr>
        </p:nvSpPr>
        <p:spPr>
          <a:xfrm>
            <a:off x="1" y="0"/>
            <a:ext cx="8317732" cy="385965"/>
          </a:xfrm>
          <a:prstGeom prst="rect">
            <a:avLst/>
          </a:prstGeom>
          <a:solidFill>
            <a:srgbClr val="F2F2F2"/>
          </a:solidFill>
          <a:ln cap="flat" cmpd="sng" w="9525">
            <a:solidFill>
              <a:srgbClr val="F2F2F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B40537"/>
              </a:buClr>
              <a:buSzPts val="2400"/>
              <a:buFont typeface="Helvetica Neue"/>
              <a:buNone/>
            </a:pPr>
            <a:r>
              <a:rPr b="1" i="0" lang="en-US" sz="2400" u="none" cap="none" strike="noStrike">
                <a:solidFill>
                  <a:srgbClr val="B40537"/>
                </a:solidFill>
                <a:latin typeface="Helvetica Neue"/>
                <a:ea typeface="Helvetica Neue"/>
                <a:cs typeface="Helvetica Neue"/>
                <a:sym typeface="Helvetica Neue"/>
              </a:rPr>
              <a:t>Introduction</a:t>
            </a:r>
            <a:endParaRPr/>
          </a:p>
        </p:txBody>
      </p:sp>
      <p:sp>
        <p:nvSpPr>
          <p:cNvPr id="50" name="Shape 50"/>
          <p:cNvSpPr txBox="1"/>
          <p:nvPr>
            <p:ph idx="1" type="body"/>
          </p:nvPr>
        </p:nvSpPr>
        <p:spPr>
          <a:xfrm>
            <a:off x="156702" y="537454"/>
            <a:ext cx="8771602" cy="581938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000"/>
              <a:buFont typeface="Arial"/>
              <a:buNone/>
            </a:pPr>
            <a:r>
              <a:rPr b="1" i="0" lang="en-US" sz="2000" u="none" cap="none" strike="noStrike">
                <a:solidFill>
                  <a:schemeClr val="dk1"/>
                </a:solidFill>
                <a:latin typeface="Helvetica Neue"/>
                <a:ea typeface="Helvetica Neue"/>
                <a:cs typeface="Helvetica Neue"/>
                <a:sym typeface="Helvetica Neue"/>
              </a:rPr>
              <a:t>Problem Statement</a:t>
            </a:r>
            <a:endParaRPr/>
          </a:p>
          <a:p>
            <a:pPr indent="-228600" lvl="0" marL="228600" marR="0" rtl="0" algn="l">
              <a:lnSpc>
                <a:spcPct val="90000"/>
              </a:lnSpc>
              <a:spcBef>
                <a:spcPts val="1000"/>
              </a:spcBef>
              <a:spcAft>
                <a:spcPts val="0"/>
              </a:spcAft>
              <a:buClr>
                <a:schemeClr val="dk1"/>
              </a:buClr>
              <a:buSzPts val="2000"/>
              <a:buFont typeface="Arial"/>
              <a:buChar char="•"/>
            </a:pPr>
            <a:r>
              <a:rPr b="0" i="0" lang="en-US" sz="2000" u="none" cap="none" strike="noStrike">
                <a:solidFill>
                  <a:schemeClr val="dk1"/>
                </a:solidFill>
                <a:latin typeface="Helvetica Neue"/>
                <a:ea typeface="Helvetica Neue"/>
                <a:cs typeface="Helvetica Neue"/>
                <a:sym typeface="Helvetica Neue"/>
              </a:rPr>
              <a:t>Intelligently automating functions in smart home, agricultural and horticulture applications such as turning on sprinklers, enabling HVAC, and adjusting blind position would be very valuable, but the sensor data needed to make these decisions is not always readily available </a:t>
            </a:r>
            <a:endParaRPr/>
          </a:p>
          <a:p>
            <a:pPr indent="0" lvl="0" marL="0" marR="0" rtl="0" algn="l">
              <a:lnSpc>
                <a:spcPct val="90000"/>
              </a:lnSpc>
              <a:spcBef>
                <a:spcPts val="1000"/>
              </a:spcBef>
              <a:spcAft>
                <a:spcPts val="0"/>
              </a:spcAft>
              <a:buClr>
                <a:schemeClr val="dk1"/>
              </a:buClr>
              <a:buSzPts val="2000"/>
              <a:buFont typeface="Arial"/>
              <a:buNone/>
            </a:pPr>
            <a:r>
              <a:rPr b="1" lang="en-US"/>
              <a:t>Significance</a:t>
            </a:r>
            <a:endParaRPr/>
          </a:p>
          <a:p>
            <a:pPr indent="-228600" lvl="0" marL="228600" marR="0" rtl="0" algn="l">
              <a:lnSpc>
                <a:spcPct val="90000"/>
              </a:lnSpc>
              <a:spcBef>
                <a:spcPts val="1000"/>
              </a:spcBef>
              <a:spcAft>
                <a:spcPts val="0"/>
              </a:spcAft>
              <a:buClr>
                <a:schemeClr val="dk1"/>
              </a:buClr>
              <a:buSzPts val="2000"/>
              <a:buFont typeface="Arial"/>
              <a:buChar char="•"/>
            </a:pPr>
            <a:r>
              <a:rPr b="0" i="0" lang="en-US" sz="2000" u="none" cap="none" strike="noStrike">
                <a:solidFill>
                  <a:schemeClr val="dk1"/>
                </a:solidFill>
                <a:latin typeface="Helvetica Neue"/>
                <a:ea typeface="Helvetica Neue"/>
                <a:cs typeface="Helvetica Neue"/>
                <a:sym typeface="Helvetica Neue"/>
              </a:rPr>
              <a:t>Americans waste $130B of energy per year in homes and businesses </a:t>
            </a:r>
            <a:endParaRPr/>
          </a:p>
          <a:p>
            <a:pPr indent="-228600" lvl="0" marL="228600" marR="0" rtl="0" algn="l">
              <a:lnSpc>
                <a:spcPct val="90000"/>
              </a:lnSpc>
              <a:spcBef>
                <a:spcPts val="1000"/>
              </a:spcBef>
              <a:spcAft>
                <a:spcPts val="0"/>
              </a:spcAft>
              <a:buClr>
                <a:schemeClr val="dk1"/>
              </a:buClr>
              <a:buSzPts val="2000"/>
              <a:buFont typeface="Arial"/>
              <a:buChar char="•"/>
            </a:pPr>
            <a:r>
              <a:rPr b="0" i="0" lang="en-US" sz="2000" u="none" cap="none" strike="noStrike">
                <a:solidFill>
                  <a:schemeClr val="dk1"/>
                </a:solidFill>
                <a:latin typeface="Helvetica Neue"/>
                <a:ea typeface="Helvetica Neue"/>
                <a:cs typeface="Helvetica Neue"/>
                <a:sym typeface="Helvetica Neue"/>
              </a:rPr>
              <a:t>Heating and cooling account for 48% of energy consumptions in homes</a:t>
            </a:r>
            <a:endParaRPr/>
          </a:p>
          <a:p>
            <a:pPr indent="-228600" lvl="0" marL="228600" marR="0" rtl="0" algn="l">
              <a:lnSpc>
                <a:spcPct val="90000"/>
              </a:lnSpc>
              <a:spcBef>
                <a:spcPts val="1000"/>
              </a:spcBef>
              <a:spcAft>
                <a:spcPts val="0"/>
              </a:spcAft>
              <a:buClr>
                <a:schemeClr val="dk1"/>
              </a:buClr>
              <a:buSzPts val="2000"/>
              <a:buFont typeface="Arial"/>
              <a:buChar char="•"/>
            </a:pPr>
            <a:r>
              <a:rPr b="0" i="0" lang="en-US" sz="2000" u="none" cap="none" strike="noStrike">
                <a:solidFill>
                  <a:schemeClr val="dk1"/>
                </a:solidFill>
                <a:latin typeface="Helvetica Neue"/>
                <a:ea typeface="Helvetica Neue"/>
                <a:cs typeface="Helvetica Neue"/>
                <a:sym typeface="Helvetica Neue"/>
              </a:rPr>
              <a:t>60% of water dumped/diverted for irrigation is wasted </a:t>
            </a:r>
            <a:endParaRPr/>
          </a:p>
          <a:p>
            <a:pPr indent="0" lvl="0" marL="0" marR="0" rtl="0" algn="l">
              <a:lnSpc>
                <a:spcPct val="90000"/>
              </a:lnSpc>
              <a:spcBef>
                <a:spcPts val="1000"/>
              </a:spcBef>
              <a:spcAft>
                <a:spcPts val="0"/>
              </a:spcAft>
              <a:buClr>
                <a:schemeClr val="dk1"/>
              </a:buClr>
              <a:buSzPts val="2000"/>
              <a:buFont typeface="Arial"/>
              <a:buNone/>
            </a:pPr>
            <a:r>
              <a:rPr b="1" i="0" lang="en-US" sz="2000" u="none" cap="none" strike="noStrike">
                <a:solidFill>
                  <a:schemeClr val="dk1"/>
                </a:solidFill>
                <a:latin typeface="Helvetica Neue"/>
                <a:ea typeface="Helvetica Neue"/>
                <a:cs typeface="Helvetica Neue"/>
                <a:sym typeface="Helvetica Neue"/>
              </a:rPr>
              <a:t>Existing Solutions and Companies Working in This Domain </a:t>
            </a:r>
            <a:endParaRPr/>
          </a:p>
          <a:p>
            <a:pPr indent="-228600" lvl="0" marL="228600" marR="0" rtl="0" algn="l">
              <a:lnSpc>
                <a:spcPct val="90000"/>
              </a:lnSpc>
              <a:spcBef>
                <a:spcPts val="1000"/>
              </a:spcBef>
              <a:spcAft>
                <a:spcPts val="0"/>
              </a:spcAft>
              <a:buClr>
                <a:schemeClr val="dk1"/>
              </a:buClr>
              <a:buSzPts val="2000"/>
              <a:buFont typeface="Arial"/>
              <a:buChar char="•"/>
            </a:pPr>
            <a:r>
              <a:rPr b="0" i="0" lang="en-US" sz="2000" u="none" cap="none" strike="noStrike">
                <a:solidFill>
                  <a:schemeClr val="dk1"/>
                </a:solidFill>
                <a:latin typeface="Helvetica Neue"/>
                <a:ea typeface="Helvetica Neue"/>
                <a:cs typeface="Helvetica Neue"/>
                <a:sym typeface="Helvetica Neue"/>
              </a:rPr>
              <a:t>Nest Wi-Fi Thermostat </a:t>
            </a:r>
            <a:endParaRPr/>
          </a:p>
          <a:p>
            <a:pPr indent="-228600" lvl="0" marL="228600" marR="0" rtl="0" algn="l">
              <a:lnSpc>
                <a:spcPct val="90000"/>
              </a:lnSpc>
              <a:spcBef>
                <a:spcPts val="1000"/>
              </a:spcBef>
              <a:spcAft>
                <a:spcPts val="0"/>
              </a:spcAft>
              <a:buClr>
                <a:schemeClr val="dk1"/>
              </a:buClr>
              <a:buSzPts val="2000"/>
              <a:buFont typeface="Arial"/>
              <a:buChar char="•"/>
            </a:pPr>
            <a:r>
              <a:rPr b="0" i="0" lang="en-US" sz="2000" u="none" cap="none" strike="noStrike">
                <a:solidFill>
                  <a:schemeClr val="dk1"/>
                </a:solidFill>
                <a:latin typeface="Helvetica Neue"/>
                <a:ea typeface="Helvetica Neue"/>
                <a:cs typeface="Helvetica Neue"/>
                <a:sym typeface="Helvetica Neue"/>
              </a:rPr>
              <a:t>Wiser Air Wi-Fi Thermostat </a:t>
            </a:r>
            <a:endParaRPr/>
          </a:p>
          <a:p>
            <a:pPr indent="-228600" lvl="0" marL="228600" marR="0" rtl="0" algn="l">
              <a:lnSpc>
                <a:spcPct val="90000"/>
              </a:lnSpc>
              <a:spcBef>
                <a:spcPts val="1000"/>
              </a:spcBef>
              <a:spcAft>
                <a:spcPts val="0"/>
              </a:spcAft>
              <a:buClr>
                <a:schemeClr val="dk1"/>
              </a:buClr>
              <a:buSzPts val="2000"/>
              <a:buFont typeface="Arial"/>
              <a:buChar char="•"/>
            </a:pPr>
            <a:r>
              <a:rPr b="0" i="0" lang="en-US" sz="2000" u="none" cap="none" strike="noStrike">
                <a:solidFill>
                  <a:schemeClr val="dk1"/>
                </a:solidFill>
                <a:latin typeface="Helvetica Neue"/>
                <a:ea typeface="Helvetica Neue"/>
                <a:cs typeface="Helvetica Neue"/>
                <a:sym typeface="Helvetica Neue"/>
              </a:rPr>
              <a:t>Smart Wi-Fi Sprinkler</a:t>
            </a:r>
            <a:endParaRPr/>
          </a:p>
          <a:p>
            <a:pPr indent="0" lvl="0" marL="0" marR="0" rtl="0" algn="l">
              <a:lnSpc>
                <a:spcPct val="90000"/>
              </a:lnSpc>
              <a:spcBef>
                <a:spcPts val="1000"/>
              </a:spcBef>
              <a:spcAft>
                <a:spcPts val="0"/>
              </a:spcAft>
              <a:buClr>
                <a:schemeClr val="dk1"/>
              </a:buClr>
              <a:buSzPts val="2000"/>
              <a:buFont typeface="Arial"/>
              <a:buNone/>
            </a:pPr>
            <a:r>
              <a:t/>
            </a:r>
            <a:endParaRPr b="1" i="0" sz="2000" u="none" cap="none" strike="noStrike">
              <a:solidFill>
                <a:schemeClr val="dk1"/>
              </a:solidFill>
              <a:latin typeface="Helvetica Neue"/>
              <a:ea typeface="Helvetica Neue"/>
              <a:cs typeface="Helvetica Neue"/>
              <a:sym typeface="Helvetica Neue"/>
            </a:endParaRPr>
          </a:p>
        </p:txBody>
      </p:sp>
      <p:pic>
        <p:nvPicPr>
          <p:cNvPr id="51" name="Shape 51"/>
          <p:cNvPicPr preferRelativeResize="0"/>
          <p:nvPr/>
        </p:nvPicPr>
        <p:blipFill rotWithShape="1">
          <a:blip r:embed="rId3">
            <a:alphaModFix/>
          </a:blip>
          <a:srcRect b="0" l="0" r="0" t="0"/>
          <a:stretch/>
        </p:blipFill>
        <p:spPr>
          <a:xfrm>
            <a:off x="3868615" y="4707000"/>
            <a:ext cx="1951893" cy="999654"/>
          </a:xfrm>
          <a:prstGeom prst="rect">
            <a:avLst/>
          </a:prstGeom>
          <a:noFill/>
          <a:ln>
            <a:noFill/>
          </a:ln>
        </p:spPr>
      </p:pic>
      <p:pic>
        <p:nvPicPr>
          <p:cNvPr id="52" name="Shape 52"/>
          <p:cNvPicPr preferRelativeResize="0"/>
          <p:nvPr/>
        </p:nvPicPr>
        <p:blipFill rotWithShape="1">
          <a:blip r:embed="rId4">
            <a:alphaModFix/>
          </a:blip>
          <a:srcRect b="0" l="0" r="0" t="0"/>
          <a:stretch/>
        </p:blipFill>
        <p:spPr>
          <a:xfrm>
            <a:off x="6013940" y="4742168"/>
            <a:ext cx="879230" cy="874627"/>
          </a:xfrm>
          <a:prstGeom prst="rect">
            <a:avLst/>
          </a:prstGeom>
          <a:noFill/>
          <a:ln>
            <a:noFill/>
          </a:ln>
        </p:spPr>
      </p:pic>
      <p:pic>
        <p:nvPicPr>
          <p:cNvPr id="53" name="Shape 53"/>
          <p:cNvPicPr preferRelativeResize="0"/>
          <p:nvPr/>
        </p:nvPicPr>
        <p:blipFill rotWithShape="1">
          <a:blip r:embed="rId5">
            <a:alphaModFix/>
          </a:blip>
          <a:srcRect b="0" l="0" r="0" t="0"/>
          <a:stretch/>
        </p:blipFill>
        <p:spPr>
          <a:xfrm>
            <a:off x="7120021" y="4743398"/>
            <a:ext cx="1905001" cy="92685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Shape 59"/>
          <p:cNvSpPr txBox="1"/>
          <p:nvPr>
            <p:ph type="title"/>
          </p:nvPr>
        </p:nvSpPr>
        <p:spPr>
          <a:xfrm>
            <a:off x="0" y="3029594"/>
            <a:ext cx="9144000" cy="1044695"/>
          </a:xfrm>
          <a:prstGeom prst="rect">
            <a:avLst/>
          </a:prstGeom>
          <a:solidFill>
            <a:srgbClr val="F2F2F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B40537"/>
              </a:buClr>
              <a:buSzPts val="2800"/>
              <a:buFont typeface="Helvetica Neue"/>
              <a:buNone/>
            </a:pPr>
            <a:r>
              <a:rPr b="1" i="0" lang="en-US" sz="2800" u="none" cap="none" strike="noStrike">
                <a:solidFill>
                  <a:srgbClr val="B40537"/>
                </a:solidFill>
                <a:latin typeface="Helvetica Neue"/>
                <a:ea typeface="Helvetica Neue"/>
                <a:cs typeface="Helvetica Neue"/>
                <a:sym typeface="Helvetica Neue"/>
              </a:rPr>
              <a:t>Remote IoT Weather Sensor Station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Shape 65"/>
          <p:cNvSpPr/>
          <p:nvPr/>
        </p:nvSpPr>
        <p:spPr>
          <a:xfrm rot="5400000">
            <a:off x="2773852" y="3302125"/>
            <a:ext cx="2547231" cy="552883"/>
          </a:xfrm>
          <a:prstGeom prst="bentArrow">
            <a:avLst>
              <a:gd fmla="val 18185" name="adj1"/>
              <a:gd fmla="val 25000" name="adj2"/>
              <a:gd fmla="val 24537" name="adj3"/>
              <a:gd fmla="val 43704" name="adj4"/>
            </a:avLst>
          </a:prstGeom>
          <a:solidFill>
            <a:srgbClr val="DAE3F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p:txBody>
      </p:sp>
      <p:sp>
        <p:nvSpPr>
          <p:cNvPr id="66" name="Shape 66"/>
          <p:cNvSpPr txBox="1"/>
          <p:nvPr>
            <p:ph type="title"/>
          </p:nvPr>
        </p:nvSpPr>
        <p:spPr>
          <a:xfrm>
            <a:off x="1" y="0"/>
            <a:ext cx="8317732" cy="385965"/>
          </a:xfrm>
          <a:prstGeom prst="rect">
            <a:avLst/>
          </a:prstGeom>
          <a:solidFill>
            <a:srgbClr val="F2F2F2"/>
          </a:solidFill>
          <a:ln cap="flat" cmpd="sng" w="9525">
            <a:solidFill>
              <a:srgbClr val="F2F2F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B40537"/>
              </a:buClr>
              <a:buSzPts val="2400"/>
              <a:buFont typeface="Helvetica Neue"/>
              <a:buNone/>
            </a:pPr>
            <a:r>
              <a:rPr b="1" i="0" lang="en-US" sz="2400" u="none" cap="none" strike="noStrike">
                <a:solidFill>
                  <a:srgbClr val="B40537"/>
                </a:solidFill>
                <a:latin typeface="Helvetica Neue"/>
                <a:ea typeface="Helvetica Neue"/>
                <a:cs typeface="Helvetica Neue"/>
                <a:sym typeface="Helvetica Neue"/>
              </a:rPr>
              <a:t>Proposed Solution</a:t>
            </a:r>
            <a:endParaRPr/>
          </a:p>
        </p:txBody>
      </p:sp>
      <p:sp>
        <p:nvSpPr>
          <p:cNvPr id="67" name="Shape 67"/>
          <p:cNvSpPr txBox="1"/>
          <p:nvPr>
            <p:ph idx="1" type="body"/>
          </p:nvPr>
        </p:nvSpPr>
        <p:spPr>
          <a:xfrm>
            <a:off x="5665" y="819729"/>
            <a:ext cx="8771602" cy="337171"/>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dk1"/>
              </a:buClr>
              <a:buSzPts val="2000"/>
              <a:buFont typeface="Arial"/>
              <a:buNone/>
            </a:pPr>
            <a:r>
              <a:rPr b="1" i="0" lang="en-US" sz="2000" u="sng" cap="none" strike="noStrike">
                <a:solidFill>
                  <a:schemeClr val="dk1"/>
                </a:solidFill>
                <a:latin typeface="Helvetica Neue"/>
                <a:ea typeface="Helvetica Neue"/>
                <a:cs typeface="Helvetica Neue"/>
                <a:sym typeface="Helvetica Neue"/>
              </a:rPr>
              <a:t>Complete System Diagram - </a:t>
            </a:r>
            <a:endParaRPr/>
          </a:p>
          <a:p>
            <a:pPr indent="-101600" lvl="0" marL="228600" marR="0" rtl="0" algn="l">
              <a:lnSpc>
                <a:spcPct val="80000"/>
              </a:lnSpc>
              <a:spcBef>
                <a:spcPts val="1000"/>
              </a:spcBef>
              <a:spcAft>
                <a:spcPts val="0"/>
              </a:spcAft>
              <a:buClr>
                <a:schemeClr val="dk1"/>
              </a:buClr>
              <a:buSzPts val="2000"/>
              <a:buFont typeface="Arial"/>
              <a:buNone/>
            </a:pPr>
            <a:r>
              <a:t/>
            </a:r>
            <a:endParaRPr b="0" i="0" sz="2000" u="none" cap="none" strike="noStrike">
              <a:solidFill>
                <a:schemeClr val="dk1"/>
              </a:solidFill>
              <a:latin typeface="Courier"/>
              <a:ea typeface="Courier"/>
              <a:cs typeface="Courier"/>
              <a:sym typeface="Courier"/>
            </a:endParaRPr>
          </a:p>
        </p:txBody>
      </p:sp>
      <p:sp>
        <p:nvSpPr>
          <p:cNvPr id="68" name="Shape 68"/>
          <p:cNvSpPr txBox="1"/>
          <p:nvPr/>
        </p:nvSpPr>
        <p:spPr>
          <a:xfrm>
            <a:off x="0" y="385965"/>
            <a:ext cx="8317733" cy="408141"/>
          </a:xfrm>
          <a:prstGeom prst="rect">
            <a:avLst/>
          </a:prstGeom>
          <a:solidFill>
            <a:srgbClr val="D8E2F3"/>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000"/>
              <a:buFont typeface="Arial"/>
              <a:buNone/>
            </a:pPr>
            <a:r>
              <a:rPr b="1" lang="en-US" sz="2000">
                <a:solidFill>
                  <a:schemeClr val="dk1"/>
                </a:solidFill>
                <a:latin typeface="Arial"/>
                <a:ea typeface="Arial"/>
                <a:cs typeface="Arial"/>
                <a:sym typeface="Arial"/>
              </a:rPr>
              <a:t>Remote IoT Weather Sensor Station</a:t>
            </a:r>
            <a:endParaRPr b="1" sz="2000">
              <a:solidFill>
                <a:schemeClr val="dk1"/>
              </a:solidFill>
              <a:latin typeface="Arial"/>
              <a:ea typeface="Arial"/>
              <a:cs typeface="Arial"/>
              <a:sym typeface="Arial"/>
            </a:endParaRPr>
          </a:p>
        </p:txBody>
      </p:sp>
      <p:grpSp>
        <p:nvGrpSpPr>
          <p:cNvPr id="69" name="Shape 69"/>
          <p:cNvGrpSpPr/>
          <p:nvPr/>
        </p:nvGrpSpPr>
        <p:grpSpPr>
          <a:xfrm>
            <a:off x="2424372" y="1953542"/>
            <a:ext cx="1643399" cy="1029123"/>
            <a:chOff x="1766503" y="2243562"/>
            <a:chExt cx="1643399" cy="1029123"/>
          </a:xfrm>
        </p:grpSpPr>
        <p:pic>
          <p:nvPicPr>
            <p:cNvPr id="70" name="Shape 70"/>
            <p:cNvPicPr preferRelativeResize="0"/>
            <p:nvPr/>
          </p:nvPicPr>
          <p:blipFill rotWithShape="1">
            <a:blip r:embed="rId3">
              <a:alphaModFix/>
            </a:blip>
            <a:srcRect b="0" l="0" r="0" t="0"/>
            <a:stretch/>
          </p:blipFill>
          <p:spPr>
            <a:xfrm>
              <a:off x="2112626" y="2243562"/>
              <a:ext cx="882224" cy="666750"/>
            </a:xfrm>
            <a:prstGeom prst="rect">
              <a:avLst/>
            </a:prstGeom>
            <a:noFill/>
            <a:ln>
              <a:noFill/>
            </a:ln>
          </p:spPr>
        </p:pic>
        <p:sp>
          <p:nvSpPr>
            <p:cNvPr id="71" name="Shape 71"/>
            <p:cNvSpPr txBox="1"/>
            <p:nvPr/>
          </p:nvSpPr>
          <p:spPr>
            <a:xfrm>
              <a:off x="1766503" y="2824357"/>
              <a:ext cx="1643399" cy="448328"/>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1" lang="en-US" sz="1100">
                  <a:solidFill>
                    <a:schemeClr val="dk1"/>
                  </a:solidFill>
                  <a:latin typeface="Helvetica Neue"/>
                  <a:ea typeface="Helvetica Neue"/>
                  <a:cs typeface="Helvetica Neue"/>
                  <a:sym typeface="Helvetica Neue"/>
                </a:rPr>
                <a:t>Gateway</a:t>
              </a:r>
              <a:endParaRPr/>
            </a:p>
            <a:p>
              <a:pPr indent="0" lvl="0" marL="0" marR="0" rtl="0" algn="ctr">
                <a:lnSpc>
                  <a:spcPct val="90000"/>
                </a:lnSpc>
                <a:spcBef>
                  <a:spcPts val="400"/>
                </a:spcBef>
                <a:spcAft>
                  <a:spcPts val="0"/>
                </a:spcAft>
                <a:buNone/>
              </a:pPr>
              <a:r>
                <a:rPr lang="en-US" sz="1100">
                  <a:solidFill>
                    <a:schemeClr val="dk1"/>
                  </a:solidFill>
                  <a:latin typeface="Helvetica Neue"/>
                  <a:ea typeface="Helvetica Neue"/>
                  <a:cs typeface="Helvetica Neue"/>
                  <a:sym typeface="Helvetica Neue"/>
                </a:rPr>
                <a:t>IOT-CPS-COURSE-2G</a:t>
              </a:r>
              <a:endParaRPr/>
            </a:p>
          </p:txBody>
        </p:sp>
      </p:grpSp>
      <p:pic>
        <p:nvPicPr>
          <p:cNvPr id="72" name="Shape 72"/>
          <p:cNvPicPr preferRelativeResize="0"/>
          <p:nvPr/>
        </p:nvPicPr>
        <p:blipFill rotWithShape="1">
          <a:blip r:embed="rId4">
            <a:alphaModFix/>
          </a:blip>
          <a:srcRect b="0" l="0" r="0" t="0"/>
          <a:stretch/>
        </p:blipFill>
        <p:spPr>
          <a:xfrm rot="10800000">
            <a:off x="1042363" y="1577586"/>
            <a:ext cx="630111" cy="447684"/>
          </a:xfrm>
          <a:prstGeom prst="rect">
            <a:avLst/>
          </a:prstGeom>
          <a:noFill/>
          <a:ln>
            <a:noFill/>
          </a:ln>
        </p:spPr>
      </p:pic>
      <p:pic>
        <p:nvPicPr>
          <p:cNvPr id="73" name="Shape 73"/>
          <p:cNvPicPr preferRelativeResize="0"/>
          <p:nvPr/>
        </p:nvPicPr>
        <p:blipFill rotWithShape="1">
          <a:blip r:embed="rId4">
            <a:alphaModFix/>
          </a:blip>
          <a:srcRect b="0" l="0" r="0" t="0"/>
          <a:stretch/>
        </p:blipFill>
        <p:spPr>
          <a:xfrm rot="10800000">
            <a:off x="1052510" y="2112626"/>
            <a:ext cx="630111" cy="447684"/>
          </a:xfrm>
          <a:prstGeom prst="rect">
            <a:avLst/>
          </a:prstGeom>
          <a:noFill/>
          <a:ln>
            <a:noFill/>
          </a:ln>
        </p:spPr>
      </p:pic>
      <p:pic>
        <p:nvPicPr>
          <p:cNvPr id="74" name="Shape 74"/>
          <p:cNvPicPr preferRelativeResize="0"/>
          <p:nvPr/>
        </p:nvPicPr>
        <p:blipFill rotWithShape="1">
          <a:blip r:embed="rId4">
            <a:alphaModFix/>
          </a:blip>
          <a:srcRect b="0" l="0" r="0" t="0"/>
          <a:stretch/>
        </p:blipFill>
        <p:spPr>
          <a:xfrm rot="10800000">
            <a:off x="1052510" y="2675142"/>
            <a:ext cx="630111" cy="447684"/>
          </a:xfrm>
          <a:prstGeom prst="rect">
            <a:avLst/>
          </a:prstGeom>
          <a:noFill/>
          <a:ln>
            <a:noFill/>
          </a:ln>
        </p:spPr>
      </p:pic>
      <p:sp>
        <p:nvSpPr>
          <p:cNvPr id="75" name="Shape 75"/>
          <p:cNvSpPr txBox="1"/>
          <p:nvPr/>
        </p:nvSpPr>
        <p:spPr>
          <a:xfrm rot="-5400000">
            <a:off x="-159866" y="2097304"/>
            <a:ext cx="1815297" cy="448328"/>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1" lang="en-US" sz="1100">
                <a:solidFill>
                  <a:schemeClr val="dk1"/>
                </a:solidFill>
                <a:latin typeface="Helvetica Neue"/>
                <a:ea typeface="Helvetica Neue"/>
                <a:cs typeface="Helvetica Neue"/>
                <a:sym typeface="Helvetica Neue"/>
              </a:rPr>
              <a:t>Cypress Wi-Fi Kits</a:t>
            </a:r>
            <a:endParaRPr/>
          </a:p>
          <a:p>
            <a:pPr indent="0" lvl="0" marL="0" marR="0" rtl="0" algn="ctr">
              <a:lnSpc>
                <a:spcPct val="90000"/>
              </a:lnSpc>
              <a:spcBef>
                <a:spcPts val="400"/>
              </a:spcBef>
              <a:spcAft>
                <a:spcPts val="0"/>
              </a:spcAft>
              <a:buNone/>
            </a:pPr>
            <a:r>
              <a:rPr lang="en-US" sz="1100">
                <a:solidFill>
                  <a:schemeClr val="dk1"/>
                </a:solidFill>
                <a:latin typeface="Helvetica Neue"/>
                <a:ea typeface="Helvetica Neue"/>
                <a:cs typeface="Helvetica Neue"/>
                <a:sym typeface="Helvetica Neue"/>
              </a:rPr>
              <a:t>(MQTT Publishers)</a:t>
            </a:r>
            <a:endParaRPr/>
          </a:p>
        </p:txBody>
      </p:sp>
      <p:sp>
        <p:nvSpPr>
          <p:cNvPr id="76" name="Shape 76"/>
          <p:cNvSpPr/>
          <p:nvPr/>
        </p:nvSpPr>
        <p:spPr>
          <a:xfrm rot="1082730">
            <a:off x="1711552" y="1903174"/>
            <a:ext cx="959729" cy="123918"/>
          </a:xfrm>
          <a:prstGeom prst="rightArrow">
            <a:avLst>
              <a:gd fmla="val 50000" name="adj1"/>
              <a:gd fmla="val 97219" name="adj2"/>
            </a:avLst>
          </a:prstGeom>
          <a:solidFill>
            <a:srgbClr val="DAE3F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 name="Shape 77"/>
          <p:cNvSpPr/>
          <p:nvPr/>
        </p:nvSpPr>
        <p:spPr>
          <a:xfrm>
            <a:off x="1750253" y="2304951"/>
            <a:ext cx="887654" cy="123918"/>
          </a:xfrm>
          <a:prstGeom prst="rightArrow">
            <a:avLst>
              <a:gd fmla="val 50000" name="adj1"/>
              <a:gd fmla="val 97219" name="adj2"/>
            </a:avLst>
          </a:prstGeom>
          <a:solidFill>
            <a:srgbClr val="DAE3F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 name="Shape 78"/>
          <p:cNvSpPr/>
          <p:nvPr/>
        </p:nvSpPr>
        <p:spPr>
          <a:xfrm rot="-998289">
            <a:off x="1750941" y="2758026"/>
            <a:ext cx="706079" cy="136427"/>
          </a:xfrm>
          <a:prstGeom prst="rightArrow">
            <a:avLst>
              <a:gd fmla="val 50000" name="adj1"/>
              <a:gd fmla="val 97219" name="adj2"/>
            </a:avLst>
          </a:prstGeom>
          <a:solidFill>
            <a:srgbClr val="DAE3F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 name="Shape 79"/>
          <p:cNvSpPr txBox="1"/>
          <p:nvPr/>
        </p:nvSpPr>
        <p:spPr>
          <a:xfrm>
            <a:off x="4315291" y="3518802"/>
            <a:ext cx="865486" cy="24468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1" lang="en-US" sz="1100">
                <a:solidFill>
                  <a:schemeClr val="dk1"/>
                </a:solidFill>
                <a:latin typeface="Helvetica Neue"/>
                <a:ea typeface="Helvetica Neue"/>
                <a:cs typeface="Helvetica Neue"/>
                <a:sym typeface="Helvetica Neue"/>
              </a:rPr>
              <a:t>Internet</a:t>
            </a:r>
            <a:endParaRPr/>
          </a:p>
        </p:txBody>
      </p:sp>
      <p:sp>
        <p:nvSpPr>
          <p:cNvPr id="80" name="Shape 80"/>
          <p:cNvSpPr/>
          <p:nvPr/>
        </p:nvSpPr>
        <p:spPr>
          <a:xfrm>
            <a:off x="5388886" y="2285999"/>
            <a:ext cx="396919" cy="2556757"/>
          </a:xfrm>
          <a:prstGeom prst="bentArrow">
            <a:avLst>
              <a:gd fmla="val 27938" name="adj1"/>
              <a:gd fmla="val 29800" name="adj2"/>
              <a:gd fmla="val 38566" name="adj3"/>
              <a:gd fmla="val 47543" name="adj4"/>
            </a:avLst>
          </a:prstGeom>
          <a:solidFill>
            <a:srgbClr val="DAE3F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p:txBody>
      </p:sp>
      <p:sp>
        <p:nvSpPr>
          <p:cNvPr id="81" name="Shape 81"/>
          <p:cNvSpPr/>
          <p:nvPr/>
        </p:nvSpPr>
        <p:spPr>
          <a:xfrm>
            <a:off x="3723081" y="2898984"/>
            <a:ext cx="2102348" cy="1502602"/>
          </a:xfrm>
          <a:prstGeom prst="cloud">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 name="Shape 82"/>
          <p:cNvSpPr/>
          <p:nvPr/>
        </p:nvSpPr>
        <p:spPr>
          <a:xfrm>
            <a:off x="3771026" y="4852916"/>
            <a:ext cx="2054403" cy="457635"/>
          </a:xfrm>
          <a:prstGeom prst="roundRect">
            <a:avLst>
              <a:gd fmla="val 16667" name="adj"/>
            </a:avLst>
          </a:prstGeom>
          <a:solidFill>
            <a:srgbClr val="DAE3F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Mosquitto </a:t>
            </a:r>
            <a:endParaRPr/>
          </a:p>
          <a:p>
            <a:pPr indent="0" lvl="0" marL="0" marR="0" rtl="0" algn="ctr">
              <a:spcBef>
                <a:spcPts val="0"/>
              </a:spcBef>
              <a:spcAft>
                <a:spcPts val="0"/>
              </a:spcAft>
              <a:buNone/>
            </a:pPr>
            <a:r>
              <a:rPr lang="en-US" sz="1400">
                <a:solidFill>
                  <a:schemeClr val="dk1"/>
                </a:solidFill>
                <a:latin typeface="Calibri"/>
                <a:ea typeface="Calibri"/>
                <a:cs typeface="Calibri"/>
                <a:sym typeface="Calibri"/>
              </a:rPr>
              <a:t>(MQTT Broker)</a:t>
            </a:r>
            <a:endParaRPr/>
          </a:p>
        </p:txBody>
      </p:sp>
      <p:sp>
        <p:nvSpPr>
          <p:cNvPr id="83" name="Shape 83"/>
          <p:cNvSpPr/>
          <p:nvPr/>
        </p:nvSpPr>
        <p:spPr>
          <a:xfrm>
            <a:off x="3779817" y="5328668"/>
            <a:ext cx="2054403" cy="457635"/>
          </a:xfrm>
          <a:prstGeom prst="roundRect">
            <a:avLst>
              <a:gd fmla="val 16667" name="adj"/>
            </a:avLst>
          </a:prstGeom>
          <a:solidFill>
            <a:srgbClr val="9D1534"/>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HTTP Server</a:t>
            </a:r>
            <a:endParaRPr/>
          </a:p>
        </p:txBody>
      </p:sp>
      <p:sp>
        <p:nvSpPr>
          <p:cNvPr id="84" name="Shape 84"/>
          <p:cNvSpPr/>
          <p:nvPr/>
        </p:nvSpPr>
        <p:spPr>
          <a:xfrm rot="-5400000">
            <a:off x="4711184" y="4963579"/>
            <a:ext cx="182880" cy="2045613"/>
          </a:xfrm>
          <a:prstGeom prst="leftBrace">
            <a:avLst>
              <a:gd fmla="val 159901" name="adj1"/>
              <a:gd fmla="val 51261"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5" name="Shape 85"/>
          <p:cNvSpPr txBox="1"/>
          <p:nvPr/>
        </p:nvSpPr>
        <p:spPr>
          <a:xfrm>
            <a:off x="4043595" y="6186468"/>
            <a:ext cx="1643399" cy="24468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1" lang="en-US" sz="1100">
                <a:solidFill>
                  <a:schemeClr val="dk1"/>
                </a:solidFill>
                <a:latin typeface="Helvetica Neue"/>
                <a:ea typeface="Helvetica Neue"/>
                <a:cs typeface="Helvetica Neue"/>
                <a:sym typeface="Helvetica Neue"/>
              </a:rPr>
              <a:t>AWS EC2 Server </a:t>
            </a:r>
            <a:endParaRPr sz="1100">
              <a:solidFill>
                <a:schemeClr val="dk1"/>
              </a:solidFill>
              <a:latin typeface="Helvetica Neue"/>
              <a:ea typeface="Helvetica Neue"/>
              <a:cs typeface="Helvetica Neue"/>
              <a:sym typeface="Helvetica Neue"/>
            </a:endParaRPr>
          </a:p>
        </p:txBody>
      </p:sp>
      <p:sp>
        <p:nvSpPr>
          <p:cNvPr id="86" name="Shape 86"/>
          <p:cNvSpPr txBox="1"/>
          <p:nvPr/>
        </p:nvSpPr>
        <p:spPr>
          <a:xfrm>
            <a:off x="4082606" y="1292251"/>
            <a:ext cx="1330855" cy="24468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1" lang="en-US" sz="1100">
                <a:solidFill>
                  <a:schemeClr val="dk1"/>
                </a:solidFill>
                <a:latin typeface="Helvetica Neue"/>
                <a:ea typeface="Helvetica Neue"/>
                <a:cs typeface="Helvetica Neue"/>
                <a:sym typeface="Helvetica Neue"/>
              </a:rPr>
              <a:t>MQTT Messages</a:t>
            </a:r>
            <a:endParaRPr/>
          </a:p>
        </p:txBody>
      </p:sp>
      <p:cxnSp>
        <p:nvCxnSpPr>
          <p:cNvPr id="87" name="Shape 87"/>
          <p:cNvCxnSpPr>
            <a:stCxn id="86" idx="1"/>
          </p:cNvCxnSpPr>
          <p:nvPr/>
        </p:nvCxnSpPr>
        <p:spPr>
          <a:xfrm flipH="1">
            <a:off x="2416406" y="1414592"/>
            <a:ext cx="1666200" cy="480300"/>
          </a:xfrm>
          <a:prstGeom prst="straightConnector1">
            <a:avLst/>
          </a:prstGeom>
          <a:noFill/>
          <a:ln cap="flat" cmpd="sng" w="9525">
            <a:solidFill>
              <a:schemeClr val="dk1"/>
            </a:solidFill>
            <a:prstDash val="solid"/>
            <a:miter lim="800000"/>
            <a:headEnd len="sm" w="sm" type="none"/>
            <a:tailEnd len="med" w="med" type="triangle"/>
          </a:ln>
        </p:spPr>
      </p:cxnSp>
      <p:cxnSp>
        <p:nvCxnSpPr>
          <p:cNvPr id="88" name="Shape 88"/>
          <p:cNvCxnSpPr/>
          <p:nvPr/>
        </p:nvCxnSpPr>
        <p:spPr>
          <a:xfrm flipH="1">
            <a:off x="4173413" y="1513446"/>
            <a:ext cx="297181" cy="731281"/>
          </a:xfrm>
          <a:prstGeom prst="straightConnector1">
            <a:avLst/>
          </a:prstGeom>
          <a:noFill/>
          <a:ln cap="flat" cmpd="sng" w="9525">
            <a:solidFill>
              <a:schemeClr val="dk1"/>
            </a:solidFill>
            <a:prstDash val="solid"/>
            <a:miter lim="800000"/>
            <a:headEnd len="sm" w="sm" type="none"/>
            <a:tailEnd len="med" w="med" type="triangle"/>
          </a:ln>
        </p:spPr>
      </p:cxnSp>
      <p:pic>
        <p:nvPicPr>
          <p:cNvPr id="89" name="Shape 89"/>
          <p:cNvPicPr preferRelativeResize="0"/>
          <p:nvPr/>
        </p:nvPicPr>
        <p:blipFill rotWithShape="1">
          <a:blip r:embed="rId5">
            <a:alphaModFix/>
          </a:blip>
          <a:srcRect b="3643" l="0" r="0" t="0"/>
          <a:stretch/>
        </p:blipFill>
        <p:spPr>
          <a:xfrm>
            <a:off x="6082804" y="2019908"/>
            <a:ext cx="812236" cy="760151"/>
          </a:xfrm>
          <a:prstGeom prst="rect">
            <a:avLst/>
          </a:prstGeom>
          <a:noFill/>
          <a:ln>
            <a:noFill/>
          </a:ln>
        </p:spPr>
      </p:pic>
      <p:pic>
        <p:nvPicPr>
          <p:cNvPr id="90" name="Shape 90"/>
          <p:cNvPicPr preferRelativeResize="0"/>
          <p:nvPr/>
        </p:nvPicPr>
        <p:blipFill rotWithShape="1">
          <a:blip r:embed="rId5">
            <a:alphaModFix/>
          </a:blip>
          <a:srcRect b="3643" l="0" r="0" t="0"/>
          <a:stretch/>
        </p:blipFill>
        <p:spPr>
          <a:xfrm>
            <a:off x="6801321" y="2939452"/>
            <a:ext cx="812236" cy="760151"/>
          </a:xfrm>
          <a:prstGeom prst="rect">
            <a:avLst/>
          </a:prstGeom>
          <a:noFill/>
          <a:ln>
            <a:noFill/>
          </a:ln>
        </p:spPr>
      </p:pic>
      <p:pic>
        <p:nvPicPr>
          <p:cNvPr id="91" name="Shape 91"/>
          <p:cNvPicPr preferRelativeResize="0"/>
          <p:nvPr/>
        </p:nvPicPr>
        <p:blipFill rotWithShape="1">
          <a:blip r:embed="rId5">
            <a:alphaModFix/>
          </a:blip>
          <a:srcRect b="3643" l="0" r="0" t="0"/>
          <a:stretch/>
        </p:blipFill>
        <p:spPr>
          <a:xfrm>
            <a:off x="7382468" y="2025271"/>
            <a:ext cx="812236" cy="760151"/>
          </a:xfrm>
          <a:prstGeom prst="rect">
            <a:avLst/>
          </a:prstGeom>
          <a:noFill/>
          <a:ln>
            <a:noFill/>
          </a:ln>
        </p:spPr>
      </p:pic>
      <p:cxnSp>
        <p:nvCxnSpPr>
          <p:cNvPr id="92" name="Shape 92"/>
          <p:cNvCxnSpPr/>
          <p:nvPr/>
        </p:nvCxnSpPr>
        <p:spPr>
          <a:xfrm>
            <a:off x="5072909" y="1537605"/>
            <a:ext cx="340552" cy="707122"/>
          </a:xfrm>
          <a:prstGeom prst="straightConnector1">
            <a:avLst/>
          </a:prstGeom>
          <a:noFill/>
          <a:ln cap="flat" cmpd="sng" w="9525">
            <a:solidFill>
              <a:schemeClr val="dk1"/>
            </a:solidFill>
            <a:prstDash val="solid"/>
            <a:miter lim="800000"/>
            <a:headEnd len="sm" w="sm" type="none"/>
            <a:tailEnd len="med" w="med" type="triangle"/>
          </a:ln>
        </p:spPr>
      </p:cxnSp>
      <p:sp>
        <p:nvSpPr>
          <p:cNvPr id="93" name="Shape 93"/>
          <p:cNvSpPr txBox="1"/>
          <p:nvPr/>
        </p:nvSpPr>
        <p:spPr>
          <a:xfrm>
            <a:off x="6488922" y="1650304"/>
            <a:ext cx="1390020" cy="24468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1" lang="en-US" sz="1100">
                <a:solidFill>
                  <a:schemeClr val="dk1"/>
                </a:solidFill>
                <a:latin typeface="Helvetica Neue"/>
                <a:ea typeface="Helvetica Neue"/>
                <a:cs typeface="Helvetica Neue"/>
                <a:sym typeface="Helvetica Neue"/>
              </a:rPr>
              <a:t>Browser Clients </a:t>
            </a:r>
            <a:endParaRPr sz="1100">
              <a:solidFill>
                <a:schemeClr val="dk1"/>
              </a:solidFill>
              <a:latin typeface="Helvetica Neue"/>
              <a:ea typeface="Helvetica Neue"/>
              <a:cs typeface="Helvetica Neue"/>
              <a:sym typeface="Helvetica Neue"/>
            </a:endParaRPr>
          </a:p>
        </p:txBody>
      </p:sp>
      <p:sp>
        <p:nvSpPr>
          <p:cNvPr id="94" name="Shape 94"/>
          <p:cNvSpPr/>
          <p:nvPr/>
        </p:nvSpPr>
        <p:spPr>
          <a:xfrm>
            <a:off x="430822" y="1236662"/>
            <a:ext cx="7965831" cy="5194488"/>
          </a:xfrm>
          <a:prstGeom prst="roundRect">
            <a:avLst>
              <a:gd fmla="val 6648" name="adj"/>
            </a:avLst>
          </a:prstGeom>
          <a:noFill/>
          <a:ln cap="flat" cmpd="sng" w="12700">
            <a:solidFill>
              <a:schemeClr val="dk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Shape 100"/>
          <p:cNvSpPr txBox="1"/>
          <p:nvPr>
            <p:ph type="title"/>
          </p:nvPr>
        </p:nvSpPr>
        <p:spPr>
          <a:xfrm>
            <a:off x="1" y="0"/>
            <a:ext cx="8317732" cy="385965"/>
          </a:xfrm>
          <a:prstGeom prst="rect">
            <a:avLst/>
          </a:prstGeom>
          <a:solidFill>
            <a:srgbClr val="F2F2F2"/>
          </a:solidFill>
          <a:ln cap="flat" cmpd="sng" w="9525">
            <a:solidFill>
              <a:srgbClr val="F2F2F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B40537"/>
              </a:buClr>
              <a:buSzPts val="2400"/>
              <a:buFont typeface="Helvetica Neue"/>
              <a:buNone/>
            </a:pPr>
            <a:r>
              <a:rPr b="1" i="0" lang="en-US" sz="2400" u="none" cap="none" strike="noStrike">
                <a:solidFill>
                  <a:srgbClr val="B40537"/>
                </a:solidFill>
                <a:latin typeface="Helvetica Neue"/>
                <a:ea typeface="Helvetica Neue"/>
                <a:cs typeface="Helvetica Neue"/>
                <a:sym typeface="Helvetica Neue"/>
              </a:rPr>
              <a:t>Proposed Solution</a:t>
            </a:r>
            <a:endParaRPr/>
          </a:p>
        </p:txBody>
      </p:sp>
      <p:sp>
        <p:nvSpPr>
          <p:cNvPr id="101" name="Shape 101"/>
          <p:cNvSpPr txBox="1"/>
          <p:nvPr>
            <p:ph idx="1" type="body"/>
          </p:nvPr>
        </p:nvSpPr>
        <p:spPr>
          <a:xfrm>
            <a:off x="5665" y="819729"/>
            <a:ext cx="8771602" cy="337171"/>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dk1"/>
              </a:buClr>
              <a:buSzPts val="2000"/>
              <a:buFont typeface="Arial"/>
              <a:buNone/>
            </a:pPr>
            <a:r>
              <a:rPr b="1" i="0" lang="en-US" sz="2000" u="sng" cap="none" strike="noStrike">
                <a:solidFill>
                  <a:schemeClr val="dk1"/>
                </a:solidFill>
                <a:latin typeface="Helvetica Neue"/>
                <a:ea typeface="Helvetica Neue"/>
                <a:cs typeface="Helvetica Neue"/>
                <a:sym typeface="Helvetica Neue"/>
              </a:rPr>
              <a:t>System Diagram – Hardware Overview</a:t>
            </a:r>
            <a:endParaRPr/>
          </a:p>
          <a:p>
            <a:pPr indent="-101600" lvl="0" marL="228600" marR="0" rtl="0" algn="l">
              <a:lnSpc>
                <a:spcPct val="80000"/>
              </a:lnSpc>
              <a:spcBef>
                <a:spcPts val="1000"/>
              </a:spcBef>
              <a:spcAft>
                <a:spcPts val="0"/>
              </a:spcAft>
              <a:buClr>
                <a:schemeClr val="dk1"/>
              </a:buClr>
              <a:buSzPts val="2000"/>
              <a:buFont typeface="Arial"/>
              <a:buNone/>
            </a:pPr>
            <a:r>
              <a:t/>
            </a:r>
            <a:endParaRPr b="0" i="0" sz="2000" u="none" cap="none" strike="noStrike">
              <a:solidFill>
                <a:schemeClr val="dk1"/>
              </a:solidFill>
              <a:latin typeface="Courier"/>
              <a:ea typeface="Courier"/>
              <a:cs typeface="Courier"/>
              <a:sym typeface="Courier"/>
            </a:endParaRPr>
          </a:p>
        </p:txBody>
      </p:sp>
      <p:sp>
        <p:nvSpPr>
          <p:cNvPr id="102" name="Shape 102"/>
          <p:cNvSpPr txBox="1"/>
          <p:nvPr/>
        </p:nvSpPr>
        <p:spPr>
          <a:xfrm>
            <a:off x="0" y="385965"/>
            <a:ext cx="8317733" cy="408141"/>
          </a:xfrm>
          <a:prstGeom prst="rect">
            <a:avLst/>
          </a:prstGeom>
          <a:solidFill>
            <a:srgbClr val="D8E2F3"/>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000"/>
              <a:buFont typeface="Arial"/>
              <a:buNone/>
            </a:pPr>
            <a:r>
              <a:rPr b="1" lang="en-US" sz="2000">
                <a:solidFill>
                  <a:schemeClr val="dk1"/>
                </a:solidFill>
                <a:latin typeface="Arial"/>
                <a:ea typeface="Arial"/>
                <a:cs typeface="Arial"/>
                <a:sym typeface="Arial"/>
              </a:rPr>
              <a:t>Remote IoT Weather Sensor Station</a:t>
            </a:r>
            <a:endParaRPr b="1" sz="2000">
              <a:solidFill>
                <a:schemeClr val="dk1"/>
              </a:solidFill>
              <a:latin typeface="Arial"/>
              <a:ea typeface="Arial"/>
              <a:cs typeface="Arial"/>
              <a:sym typeface="Arial"/>
            </a:endParaRPr>
          </a:p>
        </p:txBody>
      </p:sp>
      <p:pic>
        <p:nvPicPr>
          <p:cNvPr id="103" name="Shape 103"/>
          <p:cNvPicPr preferRelativeResize="0"/>
          <p:nvPr/>
        </p:nvPicPr>
        <p:blipFill rotWithShape="1">
          <a:blip r:embed="rId3">
            <a:alphaModFix/>
          </a:blip>
          <a:srcRect b="1411" l="1038" r="0" t="0"/>
          <a:stretch/>
        </p:blipFill>
        <p:spPr>
          <a:xfrm>
            <a:off x="139896" y="1934575"/>
            <a:ext cx="3113258" cy="2080789"/>
          </a:xfrm>
          <a:prstGeom prst="rect">
            <a:avLst/>
          </a:prstGeom>
          <a:noFill/>
          <a:ln>
            <a:noFill/>
          </a:ln>
        </p:spPr>
      </p:pic>
      <p:sp>
        <p:nvSpPr>
          <p:cNvPr id="104" name="Shape 104"/>
          <p:cNvSpPr txBox="1"/>
          <p:nvPr/>
        </p:nvSpPr>
        <p:spPr>
          <a:xfrm>
            <a:off x="4222382" y="2968347"/>
            <a:ext cx="4374422" cy="48013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lang="en-US" sz="1400">
                <a:solidFill>
                  <a:schemeClr val="dk1"/>
                </a:solidFill>
                <a:latin typeface="Helvetica Neue"/>
                <a:ea typeface="Helvetica Neue"/>
                <a:cs typeface="Helvetica Neue"/>
                <a:sym typeface="Helvetica Neue"/>
              </a:rPr>
              <a:t>Murata 1GC Wi-Fi Module</a:t>
            </a:r>
            <a:endParaRPr/>
          </a:p>
          <a:p>
            <a:pPr indent="0" lvl="0" marL="0" marR="0" rtl="0" algn="l">
              <a:lnSpc>
                <a:spcPct val="90000"/>
              </a:lnSpc>
              <a:spcBef>
                <a:spcPts val="0"/>
              </a:spcBef>
              <a:spcAft>
                <a:spcPts val="0"/>
              </a:spcAft>
              <a:buNone/>
            </a:pPr>
            <a:r>
              <a:rPr lang="en-US" sz="1400">
                <a:solidFill>
                  <a:schemeClr val="dk1"/>
                </a:solidFill>
                <a:latin typeface="Helvetica Neue"/>
                <a:ea typeface="Helvetica Neue"/>
                <a:cs typeface="Helvetica Neue"/>
                <a:sym typeface="Helvetica Neue"/>
              </a:rPr>
              <a:t>Hosting Cypress’ CYW43907 802.11b/g/n Wi-Fi SoC </a:t>
            </a:r>
            <a:endParaRPr/>
          </a:p>
        </p:txBody>
      </p:sp>
      <p:sp>
        <p:nvSpPr>
          <p:cNvPr id="105" name="Shape 105"/>
          <p:cNvSpPr/>
          <p:nvPr/>
        </p:nvSpPr>
        <p:spPr>
          <a:xfrm>
            <a:off x="1939094" y="2896231"/>
            <a:ext cx="578241" cy="518307"/>
          </a:xfrm>
          <a:prstGeom prst="roundRect">
            <a:avLst>
              <a:gd fmla="val 16667" name="adj"/>
            </a:avLst>
          </a:prstGeom>
          <a:noFill/>
          <a:ln cap="flat" cmpd="sng" w="38100">
            <a:solidFill>
              <a:srgbClr val="9D153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06" name="Shape 106"/>
          <p:cNvCxnSpPr/>
          <p:nvPr/>
        </p:nvCxnSpPr>
        <p:spPr>
          <a:xfrm>
            <a:off x="2630928" y="3187187"/>
            <a:ext cx="1668511" cy="0"/>
          </a:xfrm>
          <a:prstGeom prst="straightConnector1">
            <a:avLst/>
          </a:prstGeom>
          <a:noFill/>
          <a:ln cap="flat" cmpd="sng" w="38100">
            <a:solidFill>
              <a:srgbClr val="9D1534"/>
            </a:solidFill>
            <a:prstDash val="dash"/>
            <a:miter lim="800000"/>
            <a:headEnd len="sm" w="sm" type="none"/>
            <a:tailEnd len="sm" w="sm" type="none"/>
          </a:ln>
        </p:spPr>
      </p:cxnSp>
      <p:pic>
        <p:nvPicPr>
          <p:cNvPr id="107" name="Shape 107"/>
          <p:cNvPicPr preferRelativeResize="0"/>
          <p:nvPr/>
        </p:nvPicPr>
        <p:blipFill rotWithShape="1">
          <a:blip r:embed="rId4">
            <a:alphaModFix/>
          </a:blip>
          <a:srcRect b="0" l="0" r="0" t="0"/>
          <a:stretch/>
        </p:blipFill>
        <p:spPr>
          <a:xfrm rot="-299140">
            <a:off x="139896" y="4834770"/>
            <a:ext cx="289762" cy="1599057"/>
          </a:xfrm>
          <a:prstGeom prst="rect">
            <a:avLst/>
          </a:prstGeom>
          <a:noFill/>
          <a:ln>
            <a:noFill/>
          </a:ln>
        </p:spPr>
      </p:pic>
      <p:grpSp>
        <p:nvGrpSpPr>
          <p:cNvPr id="108" name="Shape 108"/>
          <p:cNvGrpSpPr/>
          <p:nvPr/>
        </p:nvGrpSpPr>
        <p:grpSpPr>
          <a:xfrm>
            <a:off x="275569" y="4364149"/>
            <a:ext cx="2371390" cy="2026304"/>
            <a:chOff x="347560" y="3922971"/>
            <a:chExt cx="2671959" cy="2278012"/>
          </a:xfrm>
        </p:grpSpPr>
        <p:pic>
          <p:nvPicPr>
            <p:cNvPr id="109" name="Shape 109"/>
            <p:cNvPicPr preferRelativeResize="0"/>
            <p:nvPr/>
          </p:nvPicPr>
          <p:blipFill rotWithShape="1">
            <a:blip r:embed="rId5">
              <a:alphaModFix/>
            </a:blip>
            <a:srcRect b="0" l="0" r="0" t="0"/>
            <a:stretch/>
          </p:blipFill>
          <p:spPr>
            <a:xfrm>
              <a:off x="347560" y="3922971"/>
              <a:ext cx="2536317" cy="2251078"/>
            </a:xfrm>
            <a:prstGeom prst="rect">
              <a:avLst/>
            </a:prstGeom>
            <a:noFill/>
            <a:ln>
              <a:noFill/>
            </a:ln>
          </p:spPr>
        </p:pic>
        <p:pic>
          <p:nvPicPr>
            <p:cNvPr id="110" name="Shape 110"/>
            <p:cNvPicPr preferRelativeResize="0"/>
            <p:nvPr/>
          </p:nvPicPr>
          <p:blipFill rotWithShape="1">
            <a:blip r:embed="rId6">
              <a:alphaModFix/>
            </a:blip>
            <a:srcRect b="0" l="0" r="0" t="0"/>
            <a:stretch/>
          </p:blipFill>
          <p:spPr>
            <a:xfrm rot="173164">
              <a:off x="2845097" y="4990841"/>
              <a:ext cx="144120" cy="1207279"/>
            </a:xfrm>
            <a:prstGeom prst="rect">
              <a:avLst/>
            </a:prstGeom>
            <a:noFill/>
            <a:ln>
              <a:noFill/>
            </a:ln>
          </p:spPr>
        </p:pic>
      </p:grpSp>
      <p:sp>
        <p:nvSpPr>
          <p:cNvPr id="111" name="Shape 111"/>
          <p:cNvSpPr txBox="1"/>
          <p:nvPr/>
        </p:nvSpPr>
        <p:spPr>
          <a:xfrm>
            <a:off x="180189" y="1589613"/>
            <a:ext cx="3647787" cy="28623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lang="en-US" sz="1400">
                <a:solidFill>
                  <a:schemeClr val="dk1"/>
                </a:solidFill>
                <a:latin typeface="Helvetica Neue"/>
                <a:ea typeface="Helvetica Neue"/>
                <a:cs typeface="Helvetica Neue"/>
                <a:sym typeface="Helvetica Neue"/>
              </a:rPr>
              <a:t>Cypress WICED</a:t>
            </a:r>
            <a:r>
              <a:rPr baseline="30000" lang="en-US" sz="1400">
                <a:solidFill>
                  <a:schemeClr val="dk1"/>
                </a:solidFill>
                <a:latin typeface="Helvetica Neue"/>
                <a:ea typeface="Helvetica Neue"/>
                <a:cs typeface="Helvetica Neue"/>
                <a:sym typeface="Helvetica Neue"/>
              </a:rPr>
              <a:t>®</a:t>
            </a:r>
            <a:r>
              <a:rPr lang="en-US" sz="1400">
                <a:solidFill>
                  <a:schemeClr val="dk1"/>
                </a:solidFill>
                <a:latin typeface="Helvetica Neue"/>
                <a:ea typeface="Helvetica Neue"/>
                <a:cs typeface="Helvetica Neue"/>
                <a:sym typeface="Helvetica Neue"/>
              </a:rPr>
              <a:t> Wi-Fi CYW43907 Eval Kit</a:t>
            </a:r>
            <a:endParaRPr/>
          </a:p>
        </p:txBody>
      </p:sp>
      <p:sp>
        <p:nvSpPr>
          <p:cNvPr id="112" name="Shape 112"/>
          <p:cNvSpPr txBox="1"/>
          <p:nvPr/>
        </p:nvSpPr>
        <p:spPr>
          <a:xfrm>
            <a:off x="180189" y="4080026"/>
            <a:ext cx="3647787" cy="28623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lang="en-US" sz="1400">
                <a:solidFill>
                  <a:schemeClr val="dk1"/>
                </a:solidFill>
                <a:latin typeface="Helvetica Neue"/>
                <a:ea typeface="Helvetica Neue"/>
                <a:cs typeface="Helvetica Neue"/>
                <a:sym typeface="Helvetica Neue"/>
              </a:rPr>
              <a:t>PSoC</a:t>
            </a:r>
            <a:r>
              <a:rPr baseline="30000" lang="en-US" sz="1400">
                <a:solidFill>
                  <a:schemeClr val="dk1"/>
                </a:solidFill>
                <a:latin typeface="Helvetica Neue"/>
                <a:ea typeface="Helvetica Neue"/>
                <a:cs typeface="Helvetica Neue"/>
                <a:sym typeface="Helvetica Neue"/>
              </a:rPr>
              <a:t>®</a:t>
            </a:r>
            <a:r>
              <a:rPr lang="en-US" sz="1400">
                <a:solidFill>
                  <a:schemeClr val="dk1"/>
                </a:solidFill>
                <a:latin typeface="Helvetica Neue"/>
                <a:ea typeface="Helvetica Neue"/>
                <a:cs typeface="Helvetica Neue"/>
                <a:sym typeface="Helvetica Neue"/>
              </a:rPr>
              <a:t> AFE Shield</a:t>
            </a:r>
            <a:endParaRPr/>
          </a:p>
        </p:txBody>
      </p:sp>
      <p:cxnSp>
        <p:nvCxnSpPr>
          <p:cNvPr id="113" name="Shape 113"/>
          <p:cNvCxnSpPr/>
          <p:nvPr/>
        </p:nvCxnSpPr>
        <p:spPr>
          <a:xfrm flipH="1" rot="10800000">
            <a:off x="541081" y="4523736"/>
            <a:ext cx="4672758" cy="34990"/>
          </a:xfrm>
          <a:prstGeom prst="straightConnector1">
            <a:avLst/>
          </a:prstGeom>
          <a:noFill/>
          <a:ln cap="flat" cmpd="sng" w="38100">
            <a:solidFill>
              <a:srgbClr val="DAE3F3"/>
            </a:solidFill>
            <a:prstDash val="dash"/>
            <a:miter lim="800000"/>
            <a:headEnd len="sm" w="sm" type="none"/>
            <a:tailEnd len="sm" w="sm" type="none"/>
          </a:ln>
        </p:spPr>
      </p:cxnSp>
      <p:cxnSp>
        <p:nvCxnSpPr>
          <p:cNvPr id="114" name="Shape 114"/>
          <p:cNvCxnSpPr/>
          <p:nvPr/>
        </p:nvCxnSpPr>
        <p:spPr>
          <a:xfrm flipH="1" rot="10800000">
            <a:off x="2316404" y="4786165"/>
            <a:ext cx="3706903" cy="20704"/>
          </a:xfrm>
          <a:prstGeom prst="straightConnector1">
            <a:avLst/>
          </a:prstGeom>
          <a:noFill/>
          <a:ln cap="flat" cmpd="sng" w="38100">
            <a:solidFill>
              <a:srgbClr val="DAE3F3"/>
            </a:solidFill>
            <a:prstDash val="dash"/>
            <a:miter lim="800000"/>
            <a:headEnd len="sm" w="sm" type="none"/>
            <a:tailEnd len="sm" w="sm" type="none"/>
          </a:ln>
        </p:spPr>
      </p:cxnSp>
      <p:cxnSp>
        <p:nvCxnSpPr>
          <p:cNvPr id="115" name="Shape 115"/>
          <p:cNvCxnSpPr/>
          <p:nvPr/>
        </p:nvCxnSpPr>
        <p:spPr>
          <a:xfrm flipH="1" rot="10800000">
            <a:off x="463879" y="5515503"/>
            <a:ext cx="6095183" cy="26313"/>
          </a:xfrm>
          <a:prstGeom prst="straightConnector1">
            <a:avLst/>
          </a:prstGeom>
          <a:noFill/>
          <a:ln cap="flat" cmpd="sng" w="38100">
            <a:solidFill>
              <a:srgbClr val="DAE3F3"/>
            </a:solidFill>
            <a:prstDash val="dash"/>
            <a:miter lim="800000"/>
            <a:headEnd len="sm" w="sm" type="none"/>
            <a:tailEnd len="sm" w="sm" type="none"/>
          </a:ln>
        </p:spPr>
      </p:cxnSp>
      <p:cxnSp>
        <p:nvCxnSpPr>
          <p:cNvPr id="116" name="Shape 116"/>
          <p:cNvCxnSpPr/>
          <p:nvPr/>
        </p:nvCxnSpPr>
        <p:spPr>
          <a:xfrm flipH="1" rot="10800000">
            <a:off x="498595" y="5164609"/>
            <a:ext cx="5910998" cy="39474"/>
          </a:xfrm>
          <a:prstGeom prst="straightConnector1">
            <a:avLst/>
          </a:prstGeom>
          <a:noFill/>
          <a:ln cap="flat" cmpd="sng" w="38100">
            <a:solidFill>
              <a:srgbClr val="DAE3F3"/>
            </a:solidFill>
            <a:prstDash val="dash"/>
            <a:miter lim="800000"/>
            <a:headEnd len="sm" w="sm" type="none"/>
            <a:tailEnd len="sm" w="sm" type="none"/>
          </a:ln>
        </p:spPr>
      </p:cxnSp>
      <p:sp>
        <p:nvSpPr>
          <p:cNvPr id="117" name="Shape 117"/>
          <p:cNvSpPr txBox="1"/>
          <p:nvPr/>
        </p:nvSpPr>
        <p:spPr>
          <a:xfrm>
            <a:off x="5158438" y="4356817"/>
            <a:ext cx="1514538" cy="28623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lang="en-US" sz="1400">
                <a:solidFill>
                  <a:schemeClr val="dk1"/>
                </a:solidFill>
                <a:latin typeface="Helvetica Neue"/>
                <a:ea typeface="Helvetica Neue"/>
                <a:cs typeface="Helvetica Neue"/>
                <a:sym typeface="Helvetica Neue"/>
              </a:rPr>
              <a:t>Humidity Sensor</a:t>
            </a:r>
            <a:endParaRPr/>
          </a:p>
        </p:txBody>
      </p:sp>
      <p:sp>
        <p:nvSpPr>
          <p:cNvPr id="118" name="Shape 118"/>
          <p:cNvSpPr txBox="1"/>
          <p:nvPr/>
        </p:nvSpPr>
        <p:spPr>
          <a:xfrm>
            <a:off x="5915699" y="4627150"/>
            <a:ext cx="1514400" cy="286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lang="en-US" sz="1400">
                <a:solidFill>
                  <a:schemeClr val="dk1"/>
                </a:solidFill>
                <a:latin typeface="Helvetica Neue"/>
                <a:ea typeface="Helvetica Neue"/>
                <a:cs typeface="Helvetica Neue"/>
                <a:sym typeface="Helvetica Neue"/>
              </a:rPr>
              <a:t>Potentiometer </a:t>
            </a:r>
            <a:endParaRPr/>
          </a:p>
        </p:txBody>
      </p:sp>
      <p:sp>
        <p:nvSpPr>
          <p:cNvPr id="119" name="Shape 119"/>
          <p:cNvSpPr txBox="1"/>
          <p:nvPr/>
        </p:nvSpPr>
        <p:spPr>
          <a:xfrm>
            <a:off x="6340055" y="5010459"/>
            <a:ext cx="1274884" cy="28623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lang="en-US" sz="1400">
                <a:solidFill>
                  <a:schemeClr val="dk1"/>
                </a:solidFill>
                <a:latin typeface="Helvetica Neue"/>
                <a:ea typeface="Helvetica Neue"/>
                <a:cs typeface="Helvetica Neue"/>
                <a:sym typeface="Helvetica Neue"/>
              </a:rPr>
              <a:t>Light Sensor </a:t>
            </a:r>
            <a:endParaRPr/>
          </a:p>
        </p:txBody>
      </p:sp>
      <p:sp>
        <p:nvSpPr>
          <p:cNvPr id="120" name="Shape 120"/>
          <p:cNvSpPr txBox="1"/>
          <p:nvPr/>
        </p:nvSpPr>
        <p:spPr>
          <a:xfrm>
            <a:off x="6559062" y="5398700"/>
            <a:ext cx="1859504" cy="28623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lang="en-US" sz="1400">
                <a:solidFill>
                  <a:schemeClr val="dk1"/>
                </a:solidFill>
                <a:latin typeface="Helvetica Neue"/>
                <a:ea typeface="Helvetica Neue"/>
                <a:cs typeface="Helvetica Neue"/>
                <a:sym typeface="Helvetica Neue"/>
              </a:rPr>
              <a:t>Temperature Sensor</a:t>
            </a:r>
            <a:endParaRPr/>
          </a:p>
        </p:txBody>
      </p:sp>
      <p:sp>
        <p:nvSpPr>
          <p:cNvPr id="121" name="Shape 121"/>
          <p:cNvSpPr txBox="1"/>
          <p:nvPr/>
        </p:nvSpPr>
        <p:spPr>
          <a:xfrm>
            <a:off x="5510275" y="868125"/>
            <a:ext cx="3267000" cy="2026200"/>
          </a:xfrm>
          <a:prstGeom prst="rect">
            <a:avLst/>
          </a:prstGeom>
          <a:noFill/>
          <a:ln cap="flat" cmpd="sng" w="28575">
            <a:solidFill>
              <a:srgbClr val="7F7F7F"/>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lang="en-US" sz="1400">
                <a:solidFill>
                  <a:schemeClr val="dk1"/>
                </a:solidFill>
                <a:latin typeface="Helvetica Neue"/>
                <a:ea typeface="Helvetica Neue"/>
                <a:cs typeface="Helvetica Neue"/>
                <a:sym typeface="Helvetica Neue"/>
              </a:rPr>
              <a:t>Data Struct </a:t>
            </a:r>
            <a:r>
              <a:rPr lang="en-US">
                <a:solidFill>
                  <a:schemeClr val="dk1"/>
                </a:solidFill>
                <a:latin typeface="Helvetica Neue"/>
                <a:ea typeface="Helvetica Neue"/>
                <a:cs typeface="Helvetica Neue"/>
                <a:sym typeface="Helvetica Neue"/>
              </a:rPr>
              <a:t>where data </a:t>
            </a:r>
            <a:r>
              <a:rPr lang="en-US" sz="1400">
                <a:solidFill>
                  <a:schemeClr val="dk1"/>
                </a:solidFill>
                <a:latin typeface="Helvetica Neue"/>
                <a:ea typeface="Helvetica Neue"/>
                <a:cs typeface="Helvetica Neue"/>
                <a:sym typeface="Helvetica Neue"/>
              </a:rPr>
              <a:t>sent over </a:t>
            </a:r>
            <a:r>
              <a:rPr lang="en-US">
                <a:solidFill>
                  <a:schemeClr val="dk1"/>
                </a:solidFill>
                <a:latin typeface="Helvetica Neue"/>
                <a:ea typeface="Helvetica Neue"/>
                <a:cs typeface="Helvetica Neue"/>
                <a:sym typeface="Helvetica Neue"/>
              </a:rPr>
              <a:t>I2C</a:t>
            </a:r>
            <a:endParaRPr>
              <a:solidFill>
                <a:schemeClr val="dk1"/>
              </a:solidFill>
              <a:latin typeface="Helvetica Neue"/>
              <a:ea typeface="Helvetica Neue"/>
              <a:cs typeface="Helvetica Neue"/>
              <a:sym typeface="Helvetica Neue"/>
            </a:endParaRPr>
          </a:p>
          <a:p>
            <a:pPr indent="0" lvl="0" marL="0" marR="0" rtl="0" algn="l">
              <a:lnSpc>
                <a:spcPct val="90000"/>
              </a:lnSpc>
              <a:spcBef>
                <a:spcPts val="0"/>
              </a:spcBef>
              <a:spcAft>
                <a:spcPts val="0"/>
              </a:spcAft>
              <a:buNone/>
            </a:pPr>
            <a:r>
              <a:rPr lang="en-US" sz="1400">
                <a:solidFill>
                  <a:schemeClr val="dk1"/>
                </a:solidFill>
                <a:latin typeface="Helvetica Neue"/>
                <a:ea typeface="Helvetica Neue"/>
                <a:cs typeface="Helvetica Neue"/>
                <a:sym typeface="Helvetica Neue"/>
              </a:rPr>
              <a:t>Messages from </a:t>
            </a:r>
            <a:r>
              <a:rPr lang="en-US">
                <a:solidFill>
                  <a:schemeClr val="dk1"/>
                </a:solidFill>
                <a:latin typeface="Helvetica Neue"/>
                <a:ea typeface="Helvetica Neue"/>
                <a:cs typeface="Helvetica Neue"/>
                <a:sym typeface="Helvetica Neue"/>
              </a:rPr>
              <a:t>AFE Shield to </a:t>
            </a:r>
            <a:r>
              <a:rPr lang="en-US" sz="1400">
                <a:solidFill>
                  <a:schemeClr val="dk1"/>
                </a:solidFill>
                <a:latin typeface="Helvetica Neue"/>
                <a:ea typeface="Helvetica Neue"/>
                <a:cs typeface="Helvetica Neue"/>
                <a:sym typeface="Helvetica Neue"/>
              </a:rPr>
              <a:t> Cypress Wi-Fi Board:</a:t>
            </a:r>
            <a:endParaRPr/>
          </a:p>
          <a:p>
            <a:pPr indent="0" lvl="0" marL="0" marR="0" rtl="0" algn="l">
              <a:lnSpc>
                <a:spcPct val="90000"/>
              </a:lnSpc>
              <a:spcBef>
                <a:spcPts val="0"/>
              </a:spcBef>
              <a:spcAft>
                <a:spcPts val="0"/>
              </a:spcAft>
              <a:buNone/>
            </a:pPr>
            <a:r>
              <a:t/>
            </a:r>
            <a:endParaRPr sz="1400">
              <a:solidFill>
                <a:schemeClr val="dk1"/>
              </a:solidFill>
              <a:latin typeface="Helvetica Neue"/>
              <a:ea typeface="Helvetica Neue"/>
              <a:cs typeface="Helvetica Neue"/>
              <a:sym typeface="Helvetica Neue"/>
            </a:endParaRPr>
          </a:p>
          <a:p>
            <a:pPr indent="0" lvl="0" marL="0" marR="0" rtl="0" algn="l">
              <a:lnSpc>
                <a:spcPct val="90000"/>
              </a:lnSpc>
              <a:spcBef>
                <a:spcPts val="0"/>
              </a:spcBef>
              <a:spcAft>
                <a:spcPts val="0"/>
              </a:spcAft>
              <a:buNone/>
            </a:pPr>
            <a:r>
              <a:rPr lang="en-US" sz="1400">
                <a:solidFill>
                  <a:schemeClr val="dk1"/>
                </a:solidFill>
                <a:latin typeface="Helvetica Neue"/>
                <a:ea typeface="Helvetica Neue"/>
                <a:cs typeface="Helvetica Neue"/>
                <a:sym typeface="Helvetica Neue"/>
              </a:rPr>
              <a:t>{</a:t>
            </a:r>
            <a:endParaRPr/>
          </a:p>
          <a:p>
            <a:pPr indent="0" lvl="0" marL="0" marR="0" rtl="0" algn="l">
              <a:lnSpc>
                <a:spcPct val="90000"/>
              </a:lnSpc>
              <a:spcBef>
                <a:spcPts val="0"/>
              </a:spcBef>
              <a:spcAft>
                <a:spcPts val="0"/>
              </a:spcAft>
              <a:buNone/>
            </a:pPr>
            <a:r>
              <a:rPr lang="en-US" sz="1400">
                <a:solidFill>
                  <a:schemeClr val="dk1"/>
                </a:solidFill>
                <a:latin typeface="Helvetica Neue"/>
                <a:ea typeface="Helvetica Neue"/>
                <a:cs typeface="Helvetica Neue"/>
                <a:sym typeface="Helvetica Neue"/>
              </a:rPr>
              <a:t>     </a:t>
            </a:r>
            <a:r>
              <a:rPr lang="en-US">
                <a:solidFill>
                  <a:schemeClr val="dk1"/>
                </a:solidFill>
                <a:latin typeface="Helvetica Neue"/>
                <a:ea typeface="Helvetica Neue"/>
                <a:cs typeface="Helvetica Neue"/>
                <a:sym typeface="Helvetica Neue"/>
              </a:rPr>
              <a:t>float </a:t>
            </a:r>
            <a:r>
              <a:rPr lang="en-US" sz="1400">
                <a:solidFill>
                  <a:srgbClr val="7F7F7F"/>
                </a:solidFill>
                <a:latin typeface="Helvetica Neue"/>
                <a:ea typeface="Helvetica Neue"/>
                <a:cs typeface="Helvetica Neue"/>
                <a:sym typeface="Helvetica Neue"/>
              </a:rPr>
              <a:t>humidity</a:t>
            </a:r>
            <a:r>
              <a:rPr lang="en-US" sz="1400">
                <a:solidFill>
                  <a:schemeClr val="dk1"/>
                </a:solidFill>
                <a:latin typeface="Helvetica Neue"/>
                <a:ea typeface="Helvetica Neue"/>
                <a:cs typeface="Helvetica Neue"/>
                <a:sym typeface="Helvetica Neue"/>
              </a:rPr>
              <a:t>; </a:t>
            </a:r>
            <a:endParaRPr/>
          </a:p>
          <a:p>
            <a:pPr indent="0" lvl="0" marL="0" marR="0" rtl="0" algn="l">
              <a:lnSpc>
                <a:spcPct val="90000"/>
              </a:lnSpc>
              <a:spcBef>
                <a:spcPts val="0"/>
              </a:spcBef>
              <a:spcAft>
                <a:spcPts val="0"/>
              </a:spcAft>
              <a:buNone/>
            </a:pPr>
            <a:r>
              <a:rPr lang="en-US" sz="1400">
                <a:solidFill>
                  <a:schemeClr val="dk1"/>
                </a:solidFill>
                <a:latin typeface="Helvetica Neue"/>
                <a:ea typeface="Helvetica Neue"/>
                <a:cs typeface="Helvetica Neue"/>
                <a:sym typeface="Helvetica Neue"/>
              </a:rPr>
              <a:t>     </a:t>
            </a:r>
            <a:r>
              <a:rPr lang="en-US">
                <a:solidFill>
                  <a:schemeClr val="dk1"/>
                </a:solidFill>
                <a:latin typeface="Helvetica Neue"/>
                <a:ea typeface="Helvetica Neue"/>
                <a:cs typeface="Helvetica Neue"/>
                <a:sym typeface="Helvetica Neue"/>
              </a:rPr>
              <a:t>float</a:t>
            </a:r>
            <a:r>
              <a:rPr lang="en-US" sz="1400">
                <a:solidFill>
                  <a:schemeClr val="dk1"/>
                </a:solidFill>
                <a:latin typeface="Helvetica Neue"/>
                <a:ea typeface="Helvetica Neue"/>
                <a:cs typeface="Helvetica Neue"/>
                <a:sym typeface="Helvetica Neue"/>
              </a:rPr>
              <a:t> </a:t>
            </a:r>
            <a:r>
              <a:rPr lang="en-US" sz="1400">
                <a:solidFill>
                  <a:srgbClr val="7F7F7F"/>
                </a:solidFill>
                <a:latin typeface="Helvetica Neue"/>
                <a:ea typeface="Helvetica Neue"/>
                <a:cs typeface="Helvetica Neue"/>
                <a:sym typeface="Helvetica Neue"/>
              </a:rPr>
              <a:t>temperature</a:t>
            </a:r>
            <a:r>
              <a:rPr lang="en-US" sz="1400">
                <a:solidFill>
                  <a:schemeClr val="dk1"/>
                </a:solidFill>
                <a:latin typeface="Helvetica Neue"/>
                <a:ea typeface="Helvetica Neue"/>
                <a:cs typeface="Helvetica Neue"/>
                <a:sym typeface="Helvetica Neue"/>
              </a:rPr>
              <a:t>;</a:t>
            </a:r>
            <a:endParaRPr/>
          </a:p>
          <a:p>
            <a:pPr indent="0" lvl="0" marL="0" marR="0" rtl="0" algn="l">
              <a:lnSpc>
                <a:spcPct val="90000"/>
              </a:lnSpc>
              <a:spcBef>
                <a:spcPts val="0"/>
              </a:spcBef>
              <a:spcAft>
                <a:spcPts val="0"/>
              </a:spcAft>
              <a:buNone/>
            </a:pPr>
            <a:r>
              <a:rPr lang="en-US" sz="1400">
                <a:solidFill>
                  <a:schemeClr val="dk1"/>
                </a:solidFill>
                <a:latin typeface="Helvetica Neue"/>
                <a:ea typeface="Helvetica Neue"/>
                <a:cs typeface="Helvetica Neue"/>
                <a:sym typeface="Helvetica Neue"/>
              </a:rPr>
              <a:t>     </a:t>
            </a:r>
            <a:r>
              <a:rPr lang="en-US">
                <a:solidFill>
                  <a:schemeClr val="dk1"/>
                </a:solidFill>
                <a:latin typeface="Helvetica Neue"/>
                <a:ea typeface="Helvetica Neue"/>
                <a:cs typeface="Helvetica Neue"/>
                <a:sym typeface="Helvetica Neue"/>
              </a:rPr>
              <a:t>float</a:t>
            </a:r>
            <a:r>
              <a:rPr lang="en-US" sz="1400">
                <a:solidFill>
                  <a:schemeClr val="dk1"/>
                </a:solidFill>
                <a:latin typeface="Helvetica Neue"/>
                <a:ea typeface="Helvetica Neue"/>
                <a:cs typeface="Helvetica Neue"/>
                <a:sym typeface="Helvetica Neue"/>
              </a:rPr>
              <a:t> </a:t>
            </a:r>
            <a:r>
              <a:rPr lang="en-US" sz="1400">
                <a:solidFill>
                  <a:srgbClr val="7F7F7F"/>
                </a:solidFill>
                <a:latin typeface="Helvetica Neue"/>
                <a:ea typeface="Helvetica Neue"/>
                <a:cs typeface="Helvetica Neue"/>
                <a:sym typeface="Helvetica Neue"/>
              </a:rPr>
              <a:t>potentiometer_position</a:t>
            </a:r>
            <a:endParaRPr/>
          </a:p>
          <a:p>
            <a:pPr indent="0" lvl="0" marL="0" marR="0" rtl="0" algn="l">
              <a:lnSpc>
                <a:spcPct val="90000"/>
              </a:lnSpc>
              <a:spcBef>
                <a:spcPts val="0"/>
              </a:spcBef>
              <a:spcAft>
                <a:spcPts val="0"/>
              </a:spcAft>
              <a:buNone/>
            </a:pPr>
            <a:r>
              <a:rPr lang="en-US" sz="1400">
                <a:solidFill>
                  <a:schemeClr val="dk1"/>
                </a:solidFill>
                <a:latin typeface="Helvetica Neue"/>
                <a:ea typeface="Helvetica Neue"/>
                <a:cs typeface="Helvetica Neue"/>
                <a:sym typeface="Helvetica Neue"/>
              </a:rPr>
              <a:t>     </a:t>
            </a:r>
            <a:r>
              <a:rPr lang="en-US">
                <a:solidFill>
                  <a:schemeClr val="dk1"/>
                </a:solidFill>
                <a:latin typeface="Helvetica Neue"/>
                <a:ea typeface="Helvetica Neue"/>
                <a:cs typeface="Helvetica Neue"/>
                <a:sym typeface="Helvetica Neue"/>
              </a:rPr>
              <a:t>float</a:t>
            </a:r>
            <a:r>
              <a:rPr lang="en-US" sz="1400">
                <a:solidFill>
                  <a:schemeClr val="dk1"/>
                </a:solidFill>
                <a:latin typeface="Helvetica Neue"/>
                <a:ea typeface="Helvetica Neue"/>
                <a:cs typeface="Helvetica Neue"/>
                <a:sym typeface="Helvetica Neue"/>
              </a:rPr>
              <a:t> </a:t>
            </a:r>
            <a:r>
              <a:rPr lang="en-US" sz="1400">
                <a:solidFill>
                  <a:srgbClr val="7F7F7F"/>
                </a:solidFill>
                <a:latin typeface="Helvetica Neue"/>
                <a:ea typeface="Helvetica Neue"/>
                <a:cs typeface="Helvetica Neue"/>
                <a:sym typeface="Helvetica Neue"/>
              </a:rPr>
              <a:t>luminosity</a:t>
            </a:r>
            <a:r>
              <a:rPr lang="en-US" sz="1400">
                <a:solidFill>
                  <a:schemeClr val="dk1"/>
                </a:solidFill>
                <a:latin typeface="Helvetica Neue"/>
                <a:ea typeface="Helvetica Neue"/>
                <a:cs typeface="Helvetica Neue"/>
                <a:sym typeface="Helvetica Neue"/>
              </a:rPr>
              <a:t>; 		}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Shape 127"/>
          <p:cNvSpPr/>
          <p:nvPr/>
        </p:nvSpPr>
        <p:spPr>
          <a:xfrm>
            <a:off x="430822" y="1236662"/>
            <a:ext cx="7965900" cy="5194500"/>
          </a:xfrm>
          <a:prstGeom prst="roundRect">
            <a:avLst>
              <a:gd fmla="val 6648" name="adj"/>
            </a:avLst>
          </a:prstGeom>
          <a:noFill/>
          <a:ln cap="flat" cmpd="sng" w="12700">
            <a:solidFill>
              <a:schemeClr val="dk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 name="Shape 128"/>
          <p:cNvSpPr txBox="1"/>
          <p:nvPr>
            <p:ph type="title"/>
          </p:nvPr>
        </p:nvSpPr>
        <p:spPr>
          <a:xfrm>
            <a:off x="1" y="0"/>
            <a:ext cx="8317800" cy="3861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rPr lang="en-US"/>
              <a:t>Proposed Solution</a:t>
            </a:r>
            <a:endParaRPr/>
          </a:p>
        </p:txBody>
      </p:sp>
      <p:sp>
        <p:nvSpPr>
          <p:cNvPr id="129" name="Shape 129"/>
          <p:cNvSpPr/>
          <p:nvPr/>
        </p:nvSpPr>
        <p:spPr>
          <a:xfrm>
            <a:off x="3278051" y="2925961"/>
            <a:ext cx="2545560" cy="1290708"/>
          </a:xfrm>
          <a:prstGeom prst="cloud">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Internet</a:t>
            </a:r>
            <a:endParaRPr/>
          </a:p>
        </p:txBody>
      </p:sp>
      <p:sp>
        <p:nvSpPr>
          <p:cNvPr id="130" name="Shape 130"/>
          <p:cNvSpPr txBox="1"/>
          <p:nvPr/>
        </p:nvSpPr>
        <p:spPr>
          <a:xfrm>
            <a:off x="404825" y="2485213"/>
            <a:ext cx="2506500" cy="1766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600" u="sng">
                <a:solidFill>
                  <a:srgbClr val="000000"/>
                </a:solidFill>
              </a:rPr>
              <a:t>HTTP Requests:</a:t>
            </a:r>
            <a:endParaRPr sz="1600"/>
          </a:p>
          <a:p>
            <a:pPr indent="-330200" lvl="0" marL="457200" rtl="0">
              <a:spcBef>
                <a:spcPts val="0"/>
              </a:spcBef>
              <a:spcAft>
                <a:spcPts val="0"/>
              </a:spcAft>
              <a:buSzPts val="1600"/>
              <a:buChar char="●"/>
            </a:pPr>
            <a:r>
              <a:rPr lang="en-US" sz="1600"/>
              <a:t>Browser requests web page, allowing it to </a:t>
            </a:r>
            <a:r>
              <a:rPr lang="en-US" sz="1600">
                <a:solidFill>
                  <a:schemeClr val="dk1"/>
                </a:solidFill>
              </a:rPr>
              <a:t>act as MQTT Subscriber.</a:t>
            </a:r>
            <a:endParaRPr sz="1600"/>
          </a:p>
          <a:p>
            <a:pPr indent="-330200" lvl="0" marL="457200" rtl="0">
              <a:spcBef>
                <a:spcPts val="0"/>
              </a:spcBef>
              <a:spcAft>
                <a:spcPts val="0"/>
              </a:spcAft>
              <a:buSzPts val="1600"/>
              <a:buChar char="●"/>
            </a:pPr>
            <a:r>
              <a:rPr lang="en-US" sz="1600"/>
              <a:t>Now, browser is allowed to receive weather data and draw graphs accordingly. </a:t>
            </a:r>
            <a:endParaRPr sz="1600"/>
          </a:p>
        </p:txBody>
      </p:sp>
      <p:sp>
        <p:nvSpPr>
          <p:cNvPr id="131" name="Shape 131"/>
          <p:cNvSpPr txBox="1"/>
          <p:nvPr/>
        </p:nvSpPr>
        <p:spPr>
          <a:xfrm>
            <a:off x="6536900" y="1334688"/>
            <a:ext cx="1736100" cy="264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a:t>Browser Clients</a:t>
            </a:r>
            <a:endParaRPr/>
          </a:p>
        </p:txBody>
      </p:sp>
      <p:cxnSp>
        <p:nvCxnSpPr>
          <p:cNvPr id="132" name="Shape 132"/>
          <p:cNvCxnSpPr>
            <a:stCxn id="129" idx="2"/>
          </p:cNvCxnSpPr>
          <p:nvPr/>
        </p:nvCxnSpPr>
        <p:spPr>
          <a:xfrm flipH="1" rot="10800000">
            <a:off x="3285947" y="1954315"/>
            <a:ext cx="3697200" cy="1617000"/>
          </a:xfrm>
          <a:prstGeom prst="curvedConnector3">
            <a:avLst>
              <a:gd fmla="val -6712" name="adj1"/>
            </a:avLst>
          </a:prstGeom>
          <a:noFill/>
          <a:ln cap="flat" cmpd="sng" w="9525">
            <a:solidFill>
              <a:srgbClr val="595959"/>
            </a:solidFill>
            <a:prstDash val="solid"/>
            <a:round/>
            <a:headEnd len="med" w="med" type="none"/>
            <a:tailEnd len="med" w="med" type="none"/>
          </a:ln>
        </p:spPr>
      </p:cxnSp>
      <p:sp>
        <p:nvSpPr>
          <p:cNvPr id="133" name="Shape 133"/>
          <p:cNvSpPr txBox="1"/>
          <p:nvPr/>
        </p:nvSpPr>
        <p:spPr>
          <a:xfrm>
            <a:off x="6079575" y="3679888"/>
            <a:ext cx="2301600" cy="1045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600" u="sng"/>
              <a:t>HTTP Response:</a:t>
            </a:r>
            <a:endParaRPr sz="1600" u="sng"/>
          </a:p>
          <a:p>
            <a:pPr indent="-330200" lvl="0" marL="457200" rtl="0">
              <a:spcBef>
                <a:spcPts val="0"/>
              </a:spcBef>
              <a:spcAft>
                <a:spcPts val="0"/>
              </a:spcAft>
              <a:buSzPts val="1600"/>
              <a:buChar char="●"/>
            </a:pPr>
            <a:r>
              <a:rPr lang="en-US" sz="1600"/>
              <a:t>Webpages sent to and received by clients.</a:t>
            </a:r>
            <a:endParaRPr sz="1600"/>
          </a:p>
        </p:txBody>
      </p:sp>
      <p:grpSp>
        <p:nvGrpSpPr>
          <p:cNvPr id="134" name="Shape 134"/>
          <p:cNvGrpSpPr/>
          <p:nvPr/>
        </p:nvGrpSpPr>
        <p:grpSpPr>
          <a:xfrm>
            <a:off x="3285947" y="3571315"/>
            <a:ext cx="2535496" cy="1872186"/>
            <a:chOff x="4068672" y="3132953"/>
            <a:chExt cx="2535496" cy="1872186"/>
          </a:xfrm>
        </p:grpSpPr>
        <p:grpSp>
          <p:nvGrpSpPr>
            <p:cNvPr id="135" name="Shape 135"/>
            <p:cNvGrpSpPr/>
            <p:nvPr/>
          </p:nvGrpSpPr>
          <p:grpSpPr>
            <a:xfrm>
              <a:off x="4663826" y="3989627"/>
              <a:ext cx="1340343" cy="1015512"/>
              <a:chOff x="3858900" y="3832125"/>
              <a:chExt cx="1426200" cy="1145400"/>
            </a:xfrm>
          </p:grpSpPr>
          <p:sp>
            <p:nvSpPr>
              <p:cNvPr id="136" name="Shape 136"/>
              <p:cNvSpPr/>
              <p:nvPr/>
            </p:nvSpPr>
            <p:spPr>
              <a:xfrm>
                <a:off x="3858900" y="3832125"/>
                <a:ext cx="1426200" cy="572700"/>
              </a:xfrm>
              <a:prstGeom prst="roundRect">
                <a:avLst>
                  <a:gd fmla="val 16667" name="adj"/>
                </a:avLst>
              </a:prstGeom>
              <a:solidFill>
                <a:srgbClr val="D0E0E3"/>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Mosquitto </a:t>
                </a:r>
                <a:r>
                  <a:rPr lang="en-US" sz="1200"/>
                  <a:t>(MQTT Broker)</a:t>
                </a:r>
                <a:endParaRPr sz="1200"/>
              </a:p>
            </p:txBody>
          </p:sp>
          <p:sp>
            <p:nvSpPr>
              <p:cNvPr id="137" name="Shape 137"/>
              <p:cNvSpPr/>
              <p:nvPr/>
            </p:nvSpPr>
            <p:spPr>
              <a:xfrm>
                <a:off x="3858900" y="4404825"/>
                <a:ext cx="1426200" cy="572700"/>
              </a:xfrm>
              <a:prstGeom prst="roundRect">
                <a:avLst>
                  <a:gd fmla="val 16667" name="adj"/>
                </a:avLst>
              </a:prstGeom>
              <a:solidFill>
                <a:srgbClr val="990000"/>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rPr>
                  <a:t>HTTP Server</a:t>
                </a:r>
                <a:endParaRPr>
                  <a:solidFill>
                    <a:srgbClr val="FFFFFF"/>
                  </a:solidFill>
                </a:endParaRPr>
              </a:p>
            </p:txBody>
          </p:sp>
        </p:grpSp>
        <p:cxnSp>
          <p:nvCxnSpPr>
            <p:cNvPr id="138" name="Shape 138"/>
            <p:cNvCxnSpPr>
              <a:stCxn id="129" idx="2"/>
              <a:endCxn id="137" idx="1"/>
            </p:cNvCxnSpPr>
            <p:nvPr/>
          </p:nvCxnSpPr>
          <p:spPr>
            <a:xfrm>
              <a:off x="4068672" y="3132953"/>
              <a:ext cx="595200" cy="1618200"/>
            </a:xfrm>
            <a:prstGeom prst="curvedConnector3">
              <a:avLst>
                <a:gd fmla="val -41691" name="adj1"/>
              </a:avLst>
            </a:prstGeom>
            <a:noFill/>
            <a:ln cap="flat" cmpd="sng" w="9525">
              <a:solidFill>
                <a:srgbClr val="595959"/>
              </a:solidFill>
              <a:prstDash val="solid"/>
              <a:round/>
              <a:headEnd len="med" w="med" type="none"/>
              <a:tailEnd len="med" w="med" type="none"/>
            </a:ln>
          </p:spPr>
        </p:cxnSp>
        <p:cxnSp>
          <p:nvCxnSpPr>
            <p:cNvPr id="139" name="Shape 139"/>
            <p:cNvCxnSpPr>
              <a:stCxn id="137" idx="3"/>
              <a:endCxn id="129" idx="0"/>
            </p:cNvCxnSpPr>
            <p:nvPr/>
          </p:nvCxnSpPr>
          <p:spPr>
            <a:xfrm flipH="1" rot="10800000">
              <a:off x="6004168" y="3133061"/>
              <a:ext cx="600000" cy="1618200"/>
            </a:xfrm>
            <a:prstGeom prst="curvedConnector3">
              <a:avLst>
                <a:gd fmla="val 140249" name="adj1"/>
              </a:avLst>
            </a:prstGeom>
            <a:noFill/>
            <a:ln cap="flat" cmpd="sng" w="9525">
              <a:solidFill>
                <a:srgbClr val="595959"/>
              </a:solidFill>
              <a:prstDash val="solid"/>
              <a:round/>
              <a:headEnd len="med" w="med" type="none"/>
              <a:tailEnd len="med" w="med" type="none"/>
            </a:ln>
          </p:spPr>
        </p:cxnSp>
        <p:cxnSp>
          <p:nvCxnSpPr>
            <p:cNvPr id="140" name="Shape 140"/>
            <p:cNvCxnSpPr/>
            <p:nvPr/>
          </p:nvCxnSpPr>
          <p:spPr>
            <a:xfrm>
              <a:off x="4587626" y="4751261"/>
              <a:ext cx="0" cy="0"/>
            </a:xfrm>
            <a:prstGeom prst="straightConnector1">
              <a:avLst/>
            </a:prstGeom>
            <a:noFill/>
            <a:ln cap="flat" cmpd="sng" w="9525">
              <a:solidFill>
                <a:srgbClr val="595959"/>
              </a:solidFill>
              <a:prstDash val="solid"/>
              <a:round/>
              <a:headEnd len="med" w="med" type="none"/>
              <a:tailEnd len="med" w="med" type="triangle"/>
            </a:ln>
          </p:spPr>
        </p:cxnSp>
      </p:grpSp>
      <p:cxnSp>
        <p:nvCxnSpPr>
          <p:cNvPr id="141" name="Shape 141"/>
          <p:cNvCxnSpPr/>
          <p:nvPr/>
        </p:nvCxnSpPr>
        <p:spPr>
          <a:xfrm flipH="1">
            <a:off x="3495625" y="2441963"/>
            <a:ext cx="129000" cy="64500"/>
          </a:xfrm>
          <a:prstGeom prst="straightConnector1">
            <a:avLst/>
          </a:prstGeom>
          <a:noFill/>
          <a:ln cap="flat" cmpd="sng" w="9525">
            <a:solidFill>
              <a:srgbClr val="595959"/>
            </a:solidFill>
            <a:prstDash val="solid"/>
            <a:round/>
            <a:headEnd len="med" w="med" type="none"/>
            <a:tailEnd len="med" w="med" type="triangle"/>
          </a:ln>
        </p:spPr>
      </p:cxnSp>
      <p:cxnSp>
        <p:nvCxnSpPr>
          <p:cNvPr id="142" name="Shape 142"/>
          <p:cNvCxnSpPr>
            <a:endCxn id="129" idx="0"/>
          </p:cNvCxnSpPr>
          <p:nvPr/>
        </p:nvCxnSpPr>
        <p:spPr>
          <a:xfrm rot="10800000">
            <a:off x="5821490" y="3571315"/>
            <a:ext cx="81900" cy="51900"/>
          </a:xfrm>
          <a:prstGeom prst="straightConnector1">
            <a:avLst/>
          </a:prstGeom>
          <a:noFill/>
          <a:ln cap="flat" cmpd="sng" w="9525">
            <a:solidFill>
              <a:srgbClr val="595959"/>
            </a:solidFill>
            <a:prstDash val="solid"/>
            <a:round/>
            <a:headEnd len="med" w="med" type="none"/>
            <a:tailEnd len="med" w="med" type="triangle"/>
          </a:ln>
        </p:spPr>
      </p:cxnSp>
      <p:pic>
        <p:nvPicPr>
          <p:cNvPr id="143" name="Shape 143"/>
          <p:cNvPicPr preferRelativeResize="0"/>
          <p:nvPr/>
        </p:nvPicPr>
        <p:blipFill>
          <a:blip r:embed="rId3">
            <a:alphaModFix/>
          </a:blip>
          <a:stretch>
            <a:fillRect/>
          </a:stretch>
        </p:blipFill>
        <p:spPr>
          <a:xfrm>
            <a:off x="6983238" y="1668075"/>
            <a:ext cx="616196" cy="572700"/>
          </a:xfrm>
          <a:prstGeom prst="rect">
            <a:avLst/>
          </a:prstGeom>
          <a:noFill/>
          <a:ln>
            <a:noFill/>
          </a:ln>
        </p:spPr>
      </p:pic>
      <p:cxnSp>
        <p:nvCxnSpPr>
          <p:cNvPr id="144" name="Shape 144"/>
          <p:cNvCxnSpPr>
            <a:stCxn id="129" idx="0"/>
            <a:endCxn id="145" idx="3"/>
          </p:cNvCxnSpPr>
          <p:nvPr/>
        </p:nvCxnSpPr>
        <p:spPr>
          <a:xfrm flipH="1" rot="10800000">
            <a:off x="5821490" y="2639515"/>
            <a:ext cx="1777800" cy="931800"/>
          </a:xfrm>
          <a:prstGeom prst="curvedConnector3">
            <a:avLst>
              <a:gd fmla="val 113402" name="adj1"/>
            </a:avLst>
          </a:prstGeom>
          <a:noFill/>
          <a:ln cap="flat" cmpd="sng" w="9525">
            <a:solidFill>
              <a:srgbClr val="595959"/>
            </a:solidFill>
            <a:prstDash val="solid"/>
            <a:round/>
            <a:headEnd len="med" w="med" type="none"/>
            <a:tailEnd len="med" w="med" type="none"/>
          </a:ln>
        </p:spPr>
      </p:cxnSp>
      <p:pic>
        <p:nvPicPr>
          <p:cNvPr id="145" name="Shape 145"/>
          <p:cNvPicPr preferRelativeResize="0"/>
          <p:nvPr/>
        </p:nvPicPr>
        <p:blipFill>
          <a:blip r:embed="rId3">
            <a:alphaModFix/>
          </a:blip>
          <a:stretch>
            <a:fillRect/>
          </a:stretch>
        </p:blipFill>
        <p:spPr>
          <a:xfrm>
            <a:off x="6983238" y="2353250"/>
            <a:ext cx="616196" cy="572700"/>
          </a:xfrm>
          <a:prstGeom prst="rect">
            <a:avLst/>
          </a:prstGeom>
          <a:noFill/>
          <a:ln>
            <a:noFill/>
          </a:ln>
        </p:spPr>
      </p:pic>
      <p:cxnSp>
        <p:nvCxnSpPr>
          <p:cNvPr id="146" name="Shape 146"/>
          <p:cNvCxnSpPr>
            <a:endCxn id="143" idx="3"/>
          </p:cNvCxnSpPr>
          <p:nvPr/>
        </p:nvCxnSpPr>
        <p:spPr>
          <a:xfrm flipH="1" rot="5400000">
            <a:off x="7307234" y="2246625"/>
            <a:ext cx="858000" cy="273600"/>
          </a:xfrm>
          <a:prstGeom prst="curvedConnector2">
            <a:avLst/>
          </a:prstGeom>
          <a:noFill/>
          <a:ln cap="flat" cmpd="sng" w="9525">
            <a:solidFill>
              <a:srgbClr val="595959"/>
            </a:solidFill>
            <a:prstDash val="solid"/>
            <a:round/>
            <a:headEnd len="med" w="med" type="none"/>
            <a:tailEnd len="med" w="med" type="none"/>
          </a:ln>
        </p:spPr>
      </p:cxnSp>
      <p:cxnSp>
        <p:nvCxnSpPr>
          <p:cNvPr id="147" name="Shape 147"/>
          <p:cNvCxnSpPr/>
          <p:nvPr/>
        </p:nvCxnSpPr>
        <p:spPr>
          <a:xfrm rot="10800000">
            <a:off x="7561334" y="1913475"/>
            <a:ext cx="112200" cy="81900"/>
          </a:xfrm>
          <a:prstGeom prst="straightConnector1">
            <a:avLst/>
          </a:prstGeom>
          <a:noFill/>
          <a:ln cap="flat" cmpd="sng" w="9525">
            <a:solidFill>
              <a:srgbClr val="595959"/>
            </a:solidFill>
            <a:prstDash val="solid"/>
            <a:round/>
            <a:headEnd len="med" w="med" type="none"/>
            <a:tailEnd len="med" w="med" type="triangle"/>
          </a:ln>
        </p:spPr>
      </p:cxnSp>
      <p:cxnSp>
        <p:nvCxnSpPr>
          <p:cNvPr id="148" name="Shape 148"/>
          <p:cNvCxnSpPr/>
          <p:nvPr/>
        </p:nvCxnSpPr>
        <p:spPr>
          <a:xfrm rot="10800000">
            <a:off x="7561334" y="2621900"/>
            <a:ext cx="125700" cy="35400"/>
          </a:xfrm>
          <a:prstGeom prst="straightConnector1">
            <a:avLst/>
          </a:prstGeom>
          <a:noFill/>
          <a:ln cap="flat" cmpd="sng" w="9525">
            <a:solidFill>
              <a:srgbClr val="595959"/>
            </a:solidFill>
            <a:prstDash val="solid"/>
            <a:round/>
            <a:headEnd len="med" w="med" type="none"/>
            <a:tailEnd len="med" w="med" type="triangle"/>
          </a:ln>
        </p:spPr>
      </p:cxnSp>
      <p:cxnSp>
        <p:nvCxnSpPr>
          <p:cNvPr id="149" name="Shape 149"/>
          <p:cNvCxnSpPr>
            <a:endCxn id="129" idx="2"/>
          </p:cNvCxnSpPr>
          <p:nvPr/>
        </p:nvCxnSpPr>
        <p:spPr>
          <a:xfrm>
            <a:off x="3152447" y="3519115"/>
            <a:ext cx="133500" cy="52200"/>
          </a:xfrm>
          <a:prstGeom prst="straightConnector1">
            <a:avLst/>
          </a:prstGeom>
          <a:noFill/>
          <a:ln cap="flat" cmpd="sng" w="9525">
            <a:solidFill>
              <a:srgbClr val="595959"/>
            </a:solidFill>
            <a:prstDash val="solid"/>
            <a:round/>
            <a:headEnd len="med" w="med" type="none"/>
            <a:tailEnd len="med" w="med" type="triangle"/>
          </a:ln>
        </p:spPr>
      </p:cxnSp>
      <p:sp>
        <p:nvSpPr>
          <p:cNvPr id="150" name="Shape 150"/>
          <p:cNvSpPr txBox="1"/>
          <p:nvPr/>
        </p:nvSpPr>
        <p:spPr>
          <a:xfrm>
            <a:off x="0" y="385965"/>
            <a:ext cx="8317800" cy="408000"/>
          </a:xfrm>
          <a:prstGeom prst="rect">
            <a:avLst/>
          </a:prstGeom>
          <a:solidFill>
            <a:srgbClr val="D8E2F3"/>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000"/>
              <a:buFont typeface="Arial"/>
              <a:buNone/>
            </a:pPr>
            <a:r>
              <a:rPr b="1" lang="en-US" sz="2000">
                <a:solidFill>
                  <a:schemeClr val="dk1"/>
                </a:solidFill>
                <a:latin typeface="Arial"/>
                <a:ea typeface="Arial"/>
                <a:cs typeface="Arial"/>
                <a:sym typeface="Arial"/>
              </a:rPr>
              <a:t>Remote IoT Weather Sensor Station</a:t>
            </a:r>
            <a:endParaRPr b="1" sz="2000">
              <a:solidFill>
                <a:schemeClr val="dk1"/>
              </a:solidFill>
              <a:latin typeface="Arial"/>
              <a:ea typeface="Arial"/>
              <a:cs typeface="Arial"/>
              <a:sym typeface="Arial"/>
            </a:endParaRPr>
          </a:p>
        </p:txBody>
      </p:sp>
      <p:sp>
        <p:nvSpPr>
          <p:cNvPr id="151" name="Shape 151"/>
          <p:cNvSpPr txBox="1"/>
          <p:nvPr/>
        </p:nvSpPr>
        <p:spPr>
          <a:xfrm>
            <a:off x="3563725" y="5803300"/>
            <a:ext cx="1973700" cy="3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000">
                <a:solidFill>
                  <a:srgbClr val="000000"/>
                </a:solidFill>
              </a:rPr>
              <a:t>AMAZON EC2 SERVER</a:t>
            </a:r>
            <a:endParaRPr/>
          </a:p>
        </p:txBody>
      </p:sp>
      <p:cxnSp>
        <p:nvCxnSpPr>
          <p:cNvPr id="152" name="Shape 152"/>
          <p:cNvCxnSpPr/>
          <p:nvPr/>
        </p:nvCxnSpPr>
        <p:spPr>
          <a:xfrm rot="5400000">
            <a:off x="4843214" y="5225498"/>
            <a:ext cx="342300" cy="927600"/>
          </a:xfrm>
          <a:prstGeom prst="curvedConnector3">
            <a:avLst>
              <a:gd fmla="val 50000" name="adj1"/>
            </a:avLst>
          </a:prstGeom>
          <a:noFill/>
          <a:ln cap="flat" cmpd="sng" w="19050">
            <a:solidFill>
              <a:srgbClr val="595959"/>
            </a:solidFill>
            <a:prstDash val="solid"/>
            <a:round/>
            <a:headEnd len="med" w="med" type="none"/>
            <a:tailEnd len="med" w="med" type="none"/>
          </a:ln>
        </p:spPr>
      </p:cxnSp>
      <p:cxnSp>
        <p:nvCxnSpPr>
          <p:cNvPr id="153" name="Shape 153"/>
          <p:cNvCxnSpPr/>
          <p:nvPr/>
        </p:nvCxnSpPr>
        <p:spPr>
          <a:xfrm flipH="1" rot="5400000">
            <a:off x="3915614" y="5225252"/>
            <a:ext cx="342300" cy="927600"/>
          </a:xfrm>
          <a:prstGeom prst="curvedConnector3">
            <a:avLst>
              <a:gd fmla="val 50000" name="adj1"/>
            </a:avLst>
          </a:prstGeom>
          <a:noFill/>
          <a:ln cap="flat" cmpd="sng" w="19050">
            <a:solidFill>
              <a:srgbClr val="595959"/>
            </a:solidFill>
            <a:prstDash val="solid"/>
            <a:round/>
            <a:headEnd len="med" w="med" type="none"/>
            <a:tailEnd len="med" w="med" type="none"/>
          </a:ln>
        </p:spPr>
      </p:cxnSp>
      <p:sp>
        <p:nvSpPr>
          <p:cNvPr id="154" name="Shape 154"/>
          <p:cNvSpPr txBox="1"/>
          <p:nvPr>
            <p:ph idx="1" type="body"/>
          </p:nvPr>
        </p:nvSpPr>
        <p:spPr>
          <a:xfrm>
            <a:off x="5665" y="819729"/>
            <a:ext cx="8771700" cy="3372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dk1"/>
              </a:buClr>
              <a:buSzPts val="2000"/>
              <a:buFont typeface="Arial"/>
              <a:buNone/>
            </a:pPr>
            <a:r>
              <a:rPr b="1" lang="en-US" u="sng"/>
              <a:t>System Diagram - Web Page Subscriber</a:t>
            </a:r>
            <a:endParaRPr/>
          </a:p>
          <a:p>
            <a:pPr indent="-101600" lvl="0" marL="228600" marR="0" rtl="0" algn="l">
              <a:lnSpc>
                <a:spcPct val="80000"/>
              </a:lnSpc>
              <a:spcBef>
                <a:spcPts val="1000"/>
              </a:spcBef>
              <a:spcAft>
                <a:spcPts val="0"/>
              </a:spcAft>
              <a:buClr>
                <a:schemeClr val="dk1"/>
              </a:buClr>
              <a:buSzPts val="2000"/>
              <a:buFont typeface="Arial"/>
              <a:buNone/>
            </a:pPr>
            <a:r>
              <a:t/>
            </a:r>
            <a:endParaRPr b="0" i="0" sz="2000" u="none" cap="none" strike="noStrike">
              <a:solidFill>
                <a:schemeClr val="dk1"/>
              </a:solidFill>
              <a:latin typeface="Courier"/>
              <a:ea typeface="Courier"/>
              <a:cs typeface="Courier"/>
              <a:sym typeface="Courie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Shape 160"/>
          <p:cNvSpPr txBox="1"/>
          <p:nvPr>
            <p:ph type="title"/>
          </p:nvPr>
        </p:nvSpPr>
        <p:spPr>
          <a:xfrm>
            <a:off x="1" y="0"/>
            <a:ext cx="8317800" cy="3861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rPr lang="en-US"/>
              <a:t>MQTT Subscriber Browser </a:t>
            </a:r>
            <a:r>
              <a:rPr lang="en-US"/>
              <a:t>Client</a:t>
            </a:r>
            <a:endParaRPr/>
          </a:p>
        </p:txBody>
      </p:sp>
      <p:sp>
        <p:nvSpPr>
          <p:cNvPr id="161" name="Shape 161"/>
          <p:cNvSpPr txBox="1"/>
          <p:nvPr>
            <p:ph idx="1" type="body"/>
          </p:nvPr>
        </p:nvSpPr>
        <p:spPr>
          <a:xfrm>
            <a:off x="156702" y="1031631"/>
            <a:ext cx="8771700" cy="5172600"/>
          </a:xfrm>
          <a:prstGeom prst="rect">
            <a:avLst/>
          </a:prstGeom>
        </p:spPr>
        <p:txBody>
          <a:bodyPr anchorCtr="0" anchor="t" bIns="45700" lIns="91425" spcFirstLastPara="1" rIns="91425" wrap="square" tIns="45700">
            <a:noAutofit/>
          </a:bodyPr>
          <a:lstStyle/>
          <a:p>
            <a:pPr indent="-355600" lvl="0" marL="457200" rtl="0">
              <a:spcBef>
                <a:spcPts val="1000"/>
              </a:spcBef>
              <a:spcAft>
                <a:spcPts val="0"/>
              </a:spcAft>
              <a:buSzPts val="2000"/>
              <a:buChar char="●"/>
            </a:pPr>
            <a:r>
              <a:rPr lang="en-US"/>
              <a:t>Displays charts </a:t>
            </a:r>
            <a:r>
              <a:rPr lang="en-US"/>
              <a:t>containing information about the weather station: temperature, humidity, </a:t>
            </a:r>
            <a:r>
              <a:rPr lang="en-US"/>
              <a:t>luminosity</a:t>
            </a:r>
            <a:r>
              <a:rPr lang="en-US"/>
              <a:t>, and potentiometer readings</a:t>
            </a:r>
            <a:endParaRPr/>
          </a:p>
          <a:p>
            <a:pPr indent="-355600" lvl="1" marL="914400" rtl="0">
              <a:spcBef>
                <a:spcPts val="0"/>
              </a:spcBef>
              <a:spcAft>
                <a:spcPts val="0"/>
              </a:spcAft>
              <a:buSzPts val="2000"/>
              <a:buChar char="○"/>
            </a:pPr>
            <a:r>
              <a:rPr lang="en-US"/>
              <a:t>There are separate charts for each of these statistics</a:t>
            </a:r>
            <a:endParaRPr/>
          </a:p>
          <a:p>
            <a:pPr indent="-355600" lvl="1" marL="914400" rtl="0">
              <a:spcBef>
                <a:spcPts val="0"/>
              </a:spcBef>
              <a:spcAft>
                <a:spcPts val="0"/>
              </a:spcAft>
              <a:buSzPts val="2000"/>
              <a:buChar char="○"/>
            </a:pPr>
            <a:r>
              <a:rPr lang="en-US"/>
              <a:t>4 Charts per weather station</a:t>
            </a:r>
            <a:endParaRPr/>
          </a:p>
          <a:p>
            <a:pPr indent="-355600" lvl="0" marL="457200" rtl="0">
              <a:spcBef>
                <a:spcPts val="0"/>
              </a:spcBef>
              <a:spcAft>
                <a:spcPts val="0"/>
              </a:spcAft>
              <a:buSzPts val="2000"/>
              <a:buChar char="●"/>
            </a:pPr>
            <a:r>
              <a:rPr lang="en-US"/>
              <a:t>Dynamically creates charts for new devices; destroys charts for disconnected devices</a:t>
            </a:r>
            <a:endParaRPr/>
          </a:p>
          <a:p>
            <a:pPr indent="-355600" lvl="0" marL="457200" rtl="0">
              <a:spcBef>
                <a:spcPts val="0"/>
              </a:spcBef>
              <a:spcAft>
                <a:spcPts val="0"/>
              </a:spcAft>
              <a:buSzPts val="2000"/>
              <a:buChar char="●"/>
            </a:pPr>
            <a:r>
              <a:rPr lang="en-US"/>
              <a:t>Updates every time an MQTT message is received</a:t>
            </a:r>
            <a:endParaRPr/>
          </a:p>
          <a:p>
            <a:pPr indent="-355600" lvl="0" marL="457200" rtl="0">
              <a:spcBef>
                <a:spcPts val="0"/>
              </a:spcBef>
              <a:spcAft>
                <a:spcPts val="0"/>
              </a:spcAft>
              <a:buSzPts val="2000"/>
              <a:buChar char="●"/>
            </a:pPr>
            <a:r>
              <a:rPr lang="en-US"/>
              <a:t>Created using HTML + Javascript.</a:t>
            </a:r>
            <a:endParaRPr/>
          </a:p>
          <a:p>
            <a:pPr indent="-355600" lvl="0" marL="457200" rtl="0">
              <a:spcBef>
                <a:spcPts val="0"/>
              </a:spcBef>
              <a:spcAft>
                <a:spcPts val="0"/>
              </a:spcAft>
              <a:buSzPts val="2000"/>
              <a:buChar char="●"/>
            </a:pPr>
            <a:r>
              <a:rPr lang="en-US"/>
              <a:t>Javascript Libraries used:</a:t>
            </a:r>
            <a:endParaRPr/>
          </a:p>
          <a:p>
            <a:pPr indent="-355600" lvl="1" marL="914400" rtl="0">
              <a:spcBef>
                <a:spcPts val="0"/>
              </a:spcBef>
              <a:spcAft>
                <a:spcPts val="0"/>
              </a:spcAft>
              <a:buSzPts val="2000"/>
              <a:buChar char="○"/>
            </a:pPr>
            <a:r>
              <a:rPr lang="en-US"/>
              <a:t>Paho MQTT: Allows the webpage to function as a MQTT client (subscriber in this case)</a:t>
            </a:r>
            <a:endParaRPr/>
          </a:p>
          <a:p>
            <a:pPr indent="-355600" lvl="1" marL="914400" rtl="0">
              <a:spcBef>
                <a:spcPts val="0"/>
              </a:spcBef>
              <a:spcAft>
                <a:spcPts val="0"/>
              </a:spcAft>
              <a:buSzPts val="2000"/>
              <a:buChar char="○"/>
            </a:pPr>
            <a:r>
              <a:rPr lang="en-US"/>
              <a:t>Chart.js: Used to draw line charts containing weather station information</a:t>
            </a:r>
            <a:endParaRPr/>
          </a:p>
          <a:p>
            <a:pPr indent="-355600" lvl="1" marL="914400">
              <a:spcBef>
                <a:spcPts val="0"/>
              </a:spcBef>
              <a:spcAft>
                <a:spcPts val="0"/>
              </a:spcAft>
              <a:buSzPts val="2000"/>
              <a:buChar char="○"/>
            </a:pPr>
            <a:r>
              <a:rPr lang="en-US"/>
              <a:t>Aes-js: For security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Shape 167"/>
          <p:cNvSpPr/>
          <p:nvPr/>
        </p:nvSpPr>
        <p:spPr>
          <a:xfrm flipH="1">
            <a:off x="4791575" y="1712575"/>
            <a:ext cx="3985800" cy="4362600"/>
          </a:xfrm>
          <a:prstGeom prst="snip1Rect">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8" name="Shape 168"/>
          <p:cNvSpPr/>
          <p:nvPr/>
        </p:nvSpPr>
        <p:spPr>
          <a:xfrm>
            <a:off x="318775" y="1712500"/>
            <a:ext cx="3916200" cy="4362600"/>
          </a:xfrm>
          <a:prstGeom prst="snip1Rect">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69" name="Shape 169"/>
          <p:cNvSpPr txBox="1"/>
          <p:nvPr>
            <p:ph type="title"/>
          </p:nvPr>
        </p:nvSpPr>
        <p:spPr>
          <a:xfrm>
            <a:off x="1" y="0"/>
            <a:ext cx="8317800" cy="386100"/>
          </a:xfrm>
          <a:prstGeom prst="rect">
            <a:avLst/>
          </a:prstGeom>
          <a:solidFill>
            <a:srgbClr val="F2F2F2"/>
          </a:solidFill>
          <a:ln cap="flat" cmpd="sng" w="9525">
            <a:solidFill>
              <a:srgbClr val="F2F2F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B40537"/>
              </a:buClr>
              <a:buSzPts val="2400"/>
              <a:buFont typeface="Helvetica Neue"/>
              <a:buNone/>
            </a:pPr>
            <a:r>
              <a:rPr b="1" i="0" lang="en-US" sz="2400" u="none" cap="none" strike="noStrike">
                <a:solidFill>
                  <a:srgbClr val="B40537"/>
                </a:solidFill>
                <a:latin typeface="Helvetica Neue"/>
                <a:ea typeface="Helvetica Neue"/>
                <a:cs typeface="Helvetica Neue"/>
                <a:sym typeface="Helvetica Neue"/>
              </a:rPr>
              <a:t>Proposed Solution</a:t>
            </a:r>
            <a:endParaRPr b="1" i="0" sz="2400" u="none" cap="none" strike="noStrike">
              <a:solidFill>
                <a:srgbClr val="B40537"/>
              </a:solidFill>
              <a:latin typeface="Helvetica Neue"/>
              <a:ea typeface="Helvetica Neue"/>
              <a:cs typeface="Helvetica Neue"/>
              <a:sym typeface="Helvetica Neue"/>
            </a:endParaRPr>
          </a:p>
        </p:txBody>
      </p:sp>
      <p:sp>
        <p:nvSpPr>
          <p:cNvPr id="170" name="Shape 170"/>
          <p:cNvSpPr txBox="1"/>
          <p:nvPr/>
        </p:nvSpPr>
        <p:spPr>
          <a:xfrm>
            <a:off x="0" y="385965"/>
            <a:ext cx="8317800" cy="408000"/>
          </a:xfrm>
          <a:prstGeom prst="rect">
            <a:avLst/>
          </a:prstGeom>
          <a:solidFill>
            <a:srgbClr val="D8E2F3"/>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000"/>
              <a:buFont typeface="Arial"/>
              <a:buNone/>
            </a:pPr>
            <a:r>
              <a:rPr b="1" lang="en-US" sz="2000">
                <a:solidFill>
                  <a:schemeClr val="dk1"/>
                </a:solidFill>
                <a:latin typeface="Arial"/>
                <a:ea typeface="Arial"/>
                <a:cs typeface="Arial"/>
                <a:sym typeface="Arial"/>
              </a:rPr>
              <a:t>Remote IoT Weather Sensor Station</a:t>
            </a:r>
            <a:endParaRPr b="1" sz="2000">
              <a:solidFill>
                <a:schemeClr val="dk1"/>
              </a:solidFill>
              <a:latin typeface="Arial"/>
              <a:ea typeface="Arial"/>
              <a:cs typeface="Arial"/>
              <a:sym typeface="Arial"/>
            </a:endParaRPr>
          </a:p>
        </p:txBody>
      </p:sp>
      <p:sp>
        <p:nvSpPr>
          <p:cNvPr id="171" name="Shape 171"/>
          <p:cNvSpPr txBox="1"/>
          <p:nvPr>
            <p:ph idx="1" type="body"/>
          </p:nvPr>
        </p:nvSpPr>
        <p:spPr>
          <a:xfrm>
            <a:off x="5665" y="819729"/>
            <a:ext cx="8771700" cy="3372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dk1"/>
              </a:buClr>
              <a:buSzPts val="2000"/>
              <a:buFont typeface="Arial"/>
              <a:buNone/>
            </a:pPr>
            <a:r>
              <a:rPr b="1" i="0" lang="en-US" sz="2000" u="sng" cap="none" strike="noStrike">
                <a:solidFill>
                  <a:schemeClr val="dk1"/>
                </a:solidFill>
                <a:latin typeface="Helvetica Neue"/>
                <a:ea typeface="Helvetica Neue"/>
                <a:cs typeface="Helvetica Neue"/>
                <a:sym typeface="Helvetica Neue"/>
              </a:rPr>
              <a:t>System Diagram – Encryption</a:t>
            </a:r>
            <a:endParaRPr b="0" i="0" sz="2000" u="none" cap="none" strike="noStrike">
              <a:solidFill>
                <a:schemeClr val="dk1"/>
              </a:solidFill>
              <a:latin typeface="Helvetica Neue"/>
              <a:ea typeface="Helvetica Neue"/>
              <a:cs typeface="Helvetica Neue"/>
              <a:sym typeface="Helvetica Neue"/>
            </a:endParaRPr>
          </a:p>
          <a:p>
            <a:pPr indent="-101600" lvl="0" marL="228600" marR="0" rtl="0" algn="l">
              <a:lnSpc>
                <a:spcPct val="80000"/>
              </a:lnSpc>
              <a:spcBef>
                <a:spcPts val="1000"/>
              </a:spcBef>
              <a:spcAft>
                <a:spcPts val="0"/>
              </a:spcAft>
              <a:buClr>
                <a:schemeClr val="dk1"/>
              </a:buClr>
              <a:buSzPts val="2000"/>
              <a:buFont typeface="Arial"/>
              <a:buNone/>
            </a:pPr>
            <a:r>
              <a:t/>
            </a:r>
            <a:endParaRPr b="0" i="0" sz="2000" u="none" cap="none" strike="noStrike">
              <a:solidFill>
                <a:schemeClr val="dk1"/>
              </a:solidFill>
              <a:latin typeface="Courier"/>
              <a:ea typeface="Courier"/>
              <a:cs typeface="Courier"/>
              <a:sym typeface="Courier"/>
            </a:endParaRPr>
          </a:p>
        </p:txBody>
      </p:sp>
      <p:sp>
        <p:nvSpPr>
          <p:cNvPr id="172" name="Shape 172"/>
          <p:cNvSpPr/>
          <p:nvPr/>
        </p:nvSpPr>
        <p:spPr>
          <a:xfrm>
            <a:off x="572425" y="2230150"/>
            <a:ext cx="1557300" cy="1710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algn="l">
              <a:spcBef>
                <a:spcPts val="0"/>
              </a:spcBef>
              <a:spcAft>
                <a:spcPts val="0"/>
              </a:spcAft>
              <a:buNone/>
            </a:pPr>
            <a:r>
              <a:t/>
            </a:r>
            <a:endParaRPr/>
          </a:p>
        </p:txBody>
      </p:sp>
      <p:pic>
        <p:nvPicPr>
          <p:cNvPr id="173" name="Shape 173"/>
          <p:cNvPicPr preferRelativeResize="0"/>
          <p:nvPr/>
        </p:nvPicPr>
        <p:blipFill>
          <a:blip r:embed="rId3">
            <a:alphaModFix/>
          </a:blip>
          <a:stretch>
            <a:fillRect/>
          </a:stretch>
        </p:blipFill>
        <p:spPr>
          <a:xfrm>
            <a:off x="876250" y="2406751"/>
            <a:ext cx="949650" cy="672925"/>
          </a:xfrm>
          <a:prstGeom prst="rect">
            <a:avLst/>
          </a:prstGeom>
          <a:noFill/>
          <a:ln>
            <a:noFill/>
          </a:ln>
        </p:spPr>
      </p:pic>
      <p:sp>
        <p:nvSpPr>
          <p:cNvPr id="174" name="Shape 174"/>
          <p:cNvSpPr/>
          <p:nvPr/>
        </p:nvSpPr>
        <p:spPr>
          <a:xfrm>
            <a:off x="7014275" y="2230072"/>
            <a:ext cx="1557300" cy="1710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75" name="Shape 175"/>
          <p:cNvPicPr preferRelativeResize="0"/>
          <p:nvPr/>
        </p:nvPicPr>
        <p:blipFill>
          <a:blip r:embed="rId4">
            <a:alphaModFix/>
          </a:blip>
          <a:stretch>
            <a:fillRect/>
          </a:stretch>
        </p:blipFill>
        <p:spPr>
          <a:xfrm>
            <a:off x="7472065" y="2406765"/>
            <a:ext cx="724008" cy="672925"/>
          </a:xfrm>
          <a:prstGeom prst="rect">
            <a:avLst/>
          </a:prstGeom>
          <a:noFill/>
          <a:ln>
            <a:noFill/>
          </a:ln>
        </p:spPr>
      </p:pic>
      <p:sp>
        <p:nvSpPr>
          <p:cNvPr id="176" name="Shape 176"/>
          <p:cNvSpPr txBox="1"/>
          <p:nvPr/>
        </p:nvSpPr>
        <p:spPr>
          <a:xfrm>
            <a:off x="696675" y="3121063"/>
            <a:ext cx="1391100" cy="291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a:t>MQTT Publisher</a:t>
            </a:r>
            <a:endParaRPr/>
          </a:p>
          <a:p>
            <a:pPr indent="0" lvl="0" marL="0" rtl="0">
              <a:spcBef>
                <a:spcPts val="0"/>
              </a:spcBef>
              <a:spcAft>
                <a:spcPts val="0"/>
              </a:spcAft>
              <a:buNone/>
            </a:pPr>
            <a:r>
              <a:t/>
            </a:r>
            <a:endParaRPr/>
          </a:p>
        </p:txBody>
      </p:sp>
      <p:sp>
        <p:nvSpPr>
          <p:cNvPr id="177" name="Shape 177"/>
          <p:cNvSpPr txBox="1"/>
          <p:nvPr/>
        </p:nvSpPr>
        <p:spPr>
          <a:xfrm>
            <a:off x="7138525" y="3121063"/>
            <a:ext cx="1391100" cy="29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MQTT Subscriber</a:t>
            </a:r>
            <a:endParaRPr/>
          </a:p>
        </p:txBody>
      </p:sp>
      <p:grpSp>
        <p:nvGrpSpPr>
          <p:cNvPr id="178" name="Shape 178"/>
          <p:cNvGrpSpPr/>
          <p:nvPr/>
        </p:nvGrpSpPr>
        <p:grpSpPr>
          <a:xfrm>
            <a:off x="3420325" y="1290973"/>
            <a:ext cx="2303351" cy="1543396"/>
            <a:chOff x="3106950" y="1548491"/>
            <a:chExt cx="2930100" cy="1963358"/>
          </a:xfrm>
        </p:grpSpPr>
        <p:grpSp>
          <p:nvGrpSpPr>
            <p:cNvPr id="179" name="Shape 179"/>
            <p:cNvGrpSpPr/>
            <p:nvPr/>
          </p:nvGrpSpPr>
          <p:grpSpPr>
            <a:xfrm>
              <a:off x="3106956" y="1974567"/>
              <a:ext cx="2930094" cy="1537282"/>
              <a:chOff x="2607200" y="2138179"/>
              <a:chExt cx="4166208" cy="2185812"/>
            </a:xfrm>
          </p:grpSpPr>
          <p:sp>
            <p:nvSpPr>
              <p:cNvPr id="180" name="Shape 180"/>
              <p:cNvSpPr/>
              <p:nvPr/>
            </p:nvSpPr>
            <p:spPr>
              <a:xfrm>
                <a:off x="2607200" y="2138179"/>
                <a:ext cx="4166208" cy="2185812"/>
              </a:xfrm>
              <a:prstGeom prst="cloud">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81" name="Shape 181"/>
              <p:cNvPicPr preferRelativeResize="0"/>
              <p:nvPr/>
            </p:nvPicPr>
            <p:blipFill>
              <a:blip r:embed="rId5">
                <a:alphaModFix/>
              </a:blip>
              <a:stretch>
                <a:fillRect/>
              </a:stretch>
            </p:blipFill>
            <p:spPr>
              <a:xfrm>
                <a:off x="3008750" y="2577715"/>
                <a:ext cx="3126499" cy="1175125"/>
              </a:xfrm>
              <a:prstGeom prst="rect">
                <a:avLst/>
              </a:prstGeom>
              <a:noFill/>
              <a:ln>
                <a:noFill/>
              </a:ln>
            </p:spPr>
          </p:pic>
        </p:grpSp>
        <p:sp>
          <p:nvSpPr>
            <p:cNvPr id="182" name="Shape 182"/>
            <p:cNvSpPr txBox="1"/>
            <p:nvPr/>
          </p:nvSpPr>
          <p:spPr>
            <a:xfrm>
              <a:off x="3106950" y="1548491"/>
              <a:ext cx="2907900" cy="2529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US"/>
                <a:t>MQTT Broker, Web Server</a:t>
              </a:r>
              <a:endParaRPr/>
            </a:p>
          </p:txBody>
        </p:sp>
      </p:grpSp>
      <p:pic>
        <p:nvPicPr>
          <p:cNvPr id="183" name="Shape 183"/>
          <p:cNvPicPr preferRelativeResize="0"/>
          <p:nvPr/>
        </p:nvPicPr>
        <p:blipFill>
          <a:blip r:embed="rId6">
            <a:alphaModFix/>
          </a:blip>
          <a:stretch>
            <a:fillRect/>
          </a:stretch>
        </p:blipFill>
        <p:spPr>
          <a:xfrm>
            <a:off x="487576" y="4493700"/>
            <a:ext cx="3600801" cy="1449901"/>
          </a:xfrm>
          <a:prstGeom prst="rect">
            <a:avLst/>
          </a:prstGeom>
          <a:noFill/>
          <a:ln cap="flat" cmpd="sng" w="9525">
            <a:solidFill>
              <a:schemeClr val="dk2"/>
            </a:solidFill>
            <a:prstDash val="solid"/>
            <a:round/>
            <a:headEnd len="sm" w="sm" type="none"/>
            <a:tailEnd len="sm" w="sm" type="none"/>
          </a:ln>
        </p:spPr>
      </p:pic>
      <p:pic>
        <p:nvPicPr>
          <p:cNvPr id="184" name="Shape 184"/>
          <p:cNvPicPr preferRelativeResize="0"/>
          <p:nvPr/>
        </p:nvPicPr>
        <p:blipFill>
          <a:blip r:embed="rId7">
            <a:alphaModFix/>
          </a:blip>
          <a:stretch>
            <a:fillRect/>
          </a:stretch>
        </p:blipFill>
        <p:spPr>
          <a:xfrm>
            <a:off x="4927826" y="4485048"/>
            <a:ext cx="3643755" cy="1467200"/>
          </a:xfrm>
          <a:prstGeom prst="rect">
            <a:avLst/>
          </a:prstGeom>
          <a:noFill/>
          <a:ln cap="flat" cmpd="sng" w="9525">
            <a:solidFill>
              <a:schemeClr val="dk2"/>
            </a:solidFill>
            <a:prstDash val="solid"/>
            <a:round/>
            <a:headEnd len="sm" w="sm" type="none"/>
            <a:tailEnd len="sm" w="sm" type="none"/>
          </a:ln>
        </p:spPr>
      </p:pic>
      <p:cxnSp>
        <p:nvCxnSpPr>
          <p:cNvPr id="185" name="Shape 185"/>
          <p:cNvCxnSpPr>
            <a:stCxn id="172" idx="2"/>
          </p:cNvCxnSpPr>
          <p:nvPr/>
        </p:nvCxnSpPr>
        <p:spPr>
          <a:xfrm flipH="1">
            <a:off x="1348075" y="3941050"/>
            <a:ext cx="3000" cy="549300"/>
          </a:xfrm>
          <a:prstGeom prst="straightConnector1">
            <a:avLst/>
          </a:prstGeom>
          <a:noFill/>
          <a:ln cap="flat" cmpd="sng" w="38100">
            <a:solidFill>
              <a:schemeClr val="dk2"/>
            </a:solidFill>
            <a:prstDash val="solid"/>
            <a:round/>
            <a:headEnd len="med" w="med" type="none"/>
            <a:tailEnd len="med" w="med" type="triangle"/>
          </a:ln>
        </p:spPr>
      </p:cxnSp>
      <p:cxnSp>
        <p:nvCxnSpPr>
          <p:cNvPr id="186" name="Shape 186"/>
          <p:cNvCxnSpPr/>
          <p:nvPr/>
        </p:nvCxnSpPr>
        <p:spPr>
          <a:xfrm rot="10800000">
            <a:off x="7825075" y="3940963"/>
            <a:ext cx="3000" cy="549300"/>
          </a:xfrm>
          <a:prstGeom prst="straightConnector1">
            <a:avLst/>
          </a:prstGeom>
          <a:noFill/>
          <a:ln cap="flat" cmpd="sng" w="38100">
            <a:solidFill>
              <a:schemeClr val="dk2"/>
            </a:solidFill>
            <a:prstDash val="solid"/>
            <a:round/>
            <a:headEnd len="med" w="med" type="none"/>
            <a:tailEnd len="med" w="med" type="triangle"/>
          </a:ln>
        </p:spPr>
      </p:cxnSp>
      <p:cxnSp>
        <p:nvCxnSpPr>
          <p:cNvPr id="187" name="Shape 187"/>
          <p:cNvCxnSpPr>
            <a:stCxn id="183" idx="0"/>
            <a:endCxn id="180" idx="2"/>
          </p:cNvCxnSpPr>
          <p:nvPr/>
        </p:nvCxnSpPr>
        <p:spPr>
          <a:xfrm flipH="1" rot="10800000">
            <a:off x="2287977" y="2230200"/>
            <a:ext cx="1139400" cy="2263500"/>
          </a:xfrm>
          <a:prstGeom prst="straightConnector1">
            <a:avLst/>
          </a:prstGeom>
          <a:noFill/>
          <a:ln cap="flat" cmpd="sng" w="38100">
            <a:solidFill>
              <a:schemeClr val="dk2"/>
            </a:solidFill>
            <a:prstDash val="solid"/>
            <a:round/>
            <a:headEnd len="med" w="med" type="none"/>
            <a:tailEnd len="med" w="med" type="triangle"/>
          </a:ln>
        </p:spPr>
      </p:cxnSp>
      <p:cxnSp>
        <p:nvCxnSpPr>
          <p:cNvPr id="188" name="Shape 188"/>
          <p:cNvCxnSpPr>
            <a:stCxn id="180" idx="0"/>
            <a:endCxn id="184" idx="0"/>
          </p:cNvCxnSpPr>
          <p:nvPr/>
        </p:nvCxnSpPr>
        <p:spPr>
          <a:xfrm>
            <a:off x="5721757" y="2230140"/>
            <a:ext cx="1027800" cy="2254800"/>
          </a:xfrm>
          <a:prstGeom prst="straightConnector1">
            <a:avLst/>
          </a:prstGeom>
          <a:noFill/>
          <a:ln cap="flat" cmpd="sng" w="38100">
            <a:solidFill>
              <a:schemeClr val="dk2"/>
            </a:solidFill>
            <a:prstDash val="solid"/>
            <a:round/>
            <a:headEnd len="med" w="med" type="none"/>
            <a:tailEnd len="med" w="med" type="triangle"/>
          </a:ln>
        </p:spPr>
      </p:cxnSp>
      <p:sp>
        <p:nvSpPr>
          <p:cNvPr id="189" name="Shape 189"/>
          <p:cNvSpPr txBox="1"/>
          <p:nvPr/>
        </p:nvSpPr>
        <p:spPr>
          <a:xfrm>
            <a:off x="392550" y="4044050"/>
            <a:ext cx="1038300" cy="252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t>Cleartext</a:t>
            </a:r>
            <a:endParaRPr/>
          </a:p>
        </p:txBody>
      </p:sp>
      <p:sp>
        <p:nvSpPr>
          <p:cNvPr id="190" name="Shape 190"/>
          <p:cNvSpPr txBox="1"/>
          <p:nvPr/>
        </p:nvSpPr>
        <p:spPr>
          <a:xfrm>
            <a:off x="7860150" y="4044050"/>
            <a:ext cx="1038300" cy="25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a:t>Cleartext</a:t>
            </a:r>
            <a:endParaRPr/>
          </a:p>
        </p:txBody>
      </p:sp>
      <p:sp>
        <p:nvSpPr>
          <p:cNvPr id="191" name="Shape 191"/>
          <p:cNvSpPr txBox="1"/>
          <p:nvPr/>
        </p:nvSpPr>
        <p:spPr>
          <a:xfrm>
            <a:off x="2678550" y="3663050"/>
            <a:ext cx="1230300" cy="25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a:t>Ciphertext Sent</a:t>
            </a:r>
            <a:endParaRPr/>
          </a:p>
        </p:txBody>
      </p:sp>
      <p:sp>
        <p:nvSpPr>
          <p:cNvPr id="192" name="Shape 192"/>
          <p:cNvSpPr txBox="1"/>
          <p:nvPr/>
        </p:nvSpPr>
        <p:spPr>
          <a:xfrm>
            <a:off x="5089825" y="3663050"/>
            <a:ext cx="1293900" cy="25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a:t>Ciphertext Received</a:t>
            </a:r>
            <a:endParaRPr/>
          </a:p>
        </p:txBody>
      </p:sp>
      <p:sp>
        <p:nvSpPr>
          <p:cNvPr id="193" name="Shape 193"/>
          <p:cNvSpPr txBox="1"/>
          <p:nvPr/>
        </p:nvSpPr>
        <p:spPr>
          <a:xfrm>
            <a:off x="572550" y="1768075"/>
            <a:ext cx="1557300" cy="4080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US"/>
              <a:t>Cypress Board</a:t>
            </a:r>
            <a:endParaRPr/>
          </a:p>
        </p:txBody>
      </p:sp>
      <p:sp>
        <p:nvSpPr>
          <p:cNvPr id="194" name="Shape 194"/>
          <p:cNvSpPr txBox="1"/>
          <p:nvPr/>
        </p:nvSpPr>
        <p:spPr>
          <a:xfrm>
            <a:off x="7014275" y="1768075"/>
            <a:ext cx="1557300" cy="38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Web Client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